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43"/>
  </p:notesMasterIdLst>
  <p:sldIdLst>
    <p:sldId id="286" r:id="rId2"/>
    <p:sldId id="305" r:id="rId3"/>
    <p:sldId id="303" r:id="rId4"/>
    <p:sldId id="306" r:id="rId5"/>
    <p:sldId id="304" r:id="rId6"/>
    <p:sldId id="302" r:id="rId7"/>
    <p:sldId id="287" r:id="rId8"/>
    <p:sldId id="288" r:id="rId9"/>
    <p:sldId id="289" r:id="rId10"/>
    <p:sldId id="290" r:id="rId11"/>
    <p:sldId id="291" r:id="rId12"/>
    <p:sldId id="307" r:id="rId13"/>
    <p:sldId id="293" r:id="rId14"/>
    <p:sldId id="308" r:id="rId15"/>
    <p:sldId id="294" r:id="rId16"/>
    <p:sldId id="310" r:id="rId17"/>
    <p:sldId id="295" r:id="rId18"/>
    <p:sldId id="309" r:id="rId19"/>
    <p:sldId id="296" r:id="rId20"/>
    <p:sldId id="257" r:id="rId21"/>
    <p:sldId id="313" r:id="rId22"/>
    <p:sldId id="261" r:id="rId23"/>
    <p:sldId id="262" r:id="rId24"/>
    <p:sldId id="264" r:id="rId25"/>
    <p:sldId id="266" r:id="rId26"/>
    <p:sldId id="268" r:id="rId27"/>
    <p:sldId id="270" r:id="rId28"/>
    <p:sldId id="272" r:id="rId29"/>
    <p:sldId id="278" r:id="rId30"/>
    <p:sldId id="297" r:id="rId31"/>
    <p:sldId id="312" r:id="rId32"/>
    <p:sldId id="279" r:id="rId33"/>
    <p:sldId id="276" r:id="rId34"/>
    <p:sldId id="298" r:id="rId35"/>
    <p:sldId id="314" r:id="rId36"/>
    <p:sldId id="299" r:id="rId37"/>
    <p:sldId id="315" r:id="rId38"/>
    <p:sldId id="275" r:id="rId39"/>
    <p:sldId id="300" r:id="rId40"/>
    <p:sldId id="301" r:id="rId41"/>
    <p:sldId id="316"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909AC-FA7F-4E2C-987C-FDEDE7C37F28}" type="datetimeFigureOut">
              <a:rPr lang="en-US" smtClean="0"/>
              <a:pPr/>
              <a:t>26-08-2014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DCC40D-056D-4BD1-AA69-CB2330F6876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6DCC40D-056D-4BD1-AA69-CB2330F6876A}"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32119A7-3B78-46C3-AB64-024CA392AC1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E73F1D2-1B86-4BA8-9718-BEB9EF67A34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08DF46C-20A7-42DE-9ECE-A00C623ED06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283AFE4-8739-4283-8225-C13F69C7AB2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4800B1-A91C-4A63-BF7D-0E5556272F76}"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43E043A-48E7-4FAE-A2D9-6F3B86D5015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549EDE4-E0B3-404A-95AB-FD8A7AEFFA3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71855AE-39DF-4C83-8685-363F11F635B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F0CB0D9-11F3-462D-B8D7-314D6555A1F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799512-1262-48A0-9612-B036BD8002A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DBFDF33-505C-4C92-AA63-6B9EB58AA55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987B6E2-5FC1-4812-9545-8601E07E7F3D}"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solidFill>
            <a:srgbClr val="00FF00"/>
          </a:solidFill>
        </p:spPr>
        <p:txBody>
          <a:bodyPr/>
          <a:lstStyle/>
          <a:p>
            <a:pPr eaLnBrk="1" hangingPunct="1">
              <a:defRPr/>
            </a:pPr>
            <a:r>
              <a:rPr lang="en-US" smtClean="0"/>
              <a:t>Defining social welfare</a:t>
            </a:r>
          </a:p>
        </p:txBody>
      </p:sp>
      <p:sp>
        <p:nvSpPr>
          <p:cNvPr id="38915" name="Rectangle 3"/>
          <p:cNvSpPr>
            <a:spLocks noGrp="1" noChangeArrowheads="1"/>
          </p:cNvSpPr>
          <p:nvPr>
            <p:ph idx="1"/>
          </p:nvPr>
        </p:nvSpPr>
        <p:spPr>
          <a:noFill/>
        </p:spPr>
        <p:txBody>
          <a:bodyPr/>
          <a:lstStyle/>
          <a:p>
            <a:pPr eaLnBrk="1" hangingPunct="1">
              <a:lnSpc>
                <a:spcPct val="90000"/>
              </a:lnSpc>
              <a:defRPr/>
            </a:pPr>
            <a:r>
              <a:rPr lang="en-US" sz="2800" dirty="0" smtClean="0">
                <a:effectLst/>
              </a:rPr>
              <a:t>It is difficult to define social welfare universally as services and practices of helping people differ from society to society and time to time.</a:t>
            </a:r>
          </a:p>
          <a:p>
            <a:pPr eaLnBrk="1" hangingPunct="1">
              <a:lnSpc>
                <a:spcPct val="90000"/>
              </a:lnSpc>
              <a:defRPr/>
            </a:pPr>
            <a:r>
              <a:rPr lang="en-US" sz="2800" dirty="0" smtClean="0">
                <a:effectLst/>
              </a:rPr>
              <a:t>There are many definitions of social welfare. </a:t>
            </a:r>
          </a:p>
          <a:p>
            <a:pPr eaLnBrk="1" hangingPunct="1">
              <a:lnSpc>
                <a:spcPct val="90000"/>
              </a:lnSpc>
              <a:defRPr/>
            </a:pPr>
            <a:r>
              <a:rPr lang="en-US" sz="2800" dirty="0" smtClean="0">
                <a:effectLst/>
              </a:rPr>
              <a:t>e.g.</a:t>
            </a:r>
          </a:p>
          <a:p>
            <a:pPr eaLnBrk="1" hangingPunct="1">
              <a:lnSpc>
                <a:spcPct val="90000"/>
              </a:lnSpc>
              <a:defRPr/>
            </a:pPr>
            <a:r>
              <a:rPr lang="en-US" sz="2800" dirty="0" err="1" smtClean="0">
                <a:effectLst/>
              </a:rPr>
              <a:t>Macarov</a:t>
            </a:r>
            <a:r>
              <a:rPr lang="en-US" sz="2800" dirty="0" smtClean="0">
                <a:effectLst/>
              </a:rPr>
              <a:t> says that in </a:t>
            </a:r>
            <a:r>
              <a:rPr lang="en-US" sz="2800" b="1" dirty="0" smtClean="0">
                <a:effectLst>
                  <a:glow rad="228600">
                    <a:schemeClr val="accent6">
                      <a:satMod val="175000"/>
                      <a:alpha val="40000"/>
                    </a:schemeClr>
                  </a:glow>
                </a:effectLst>
              </a:rPr>
              <a:t>Poland</a:t>
            </a:r>
            <a:r>
              <a:rPr lang="en-US" sz="2800" dirty="0" smtClean="0"/>
              <a:t> social </a:t>
            </a:r>
            <a:r>
              <a:rPr lang="en-US" sz="2800" dirty="0" smtClean="0">
                <a:effectLst/>
              </a:rPr>
              <a:t>welfare is the compensation for injuries suffered in great risks like war, that lead to inability to work.</a:t>
            </a:r>
          </a:p>
          <a:p>
            <a:pPr eaLnBrk="1" hangingPunct="1">
              <a:lnSpc>
                <a:spcPct val="90000"/>
              </a:lnSpc>
              <a:defRPr/>
            </a:pPr>
            <a:r>
              <a:rPr lang="en-US" sz="2800" dirty="0" smtClean="0">
                <a:effectLst/>
              </a:rPr>
              <a:t> In </a:t>
            </a:r>
            <a:r>
              <a:rPr lang="en-US" sz="2800" b="1" dirty="0" smtClean="0">
                <a:effectLst>
                  <a:glow rad="228600">
                    <a:schemeClr val="accent4">
                      <a:satMod val="175000"/>
                      <a:alpha val="40000"/>
                    </a:schemeClr>
                  </a:glow>
                  <a:outerShdw blurRad="38100" dist="38100" dir="2700000" algn="tl">
                    <a:srgbClr val="000000">
                      <a:alpha val="43137"/>
                    </a:srgbClr>
                  </a:outerShdw>
                </a:effectLst>
              </a:rPr>
              <a:t>Australia</a:t>
            </a:r>
            <a:r>
              <a:rPr lang="en-US" sz="2800" dirty="0" smtClean="0">
                <a:effectLst/>
              </a:rPr>
              <a:t>, it is a public right to benefits, both by the individuals and the  society as a whole</a:t>
            </a:r>
            <a:r>
              <a:rPr lang="en-US" dirty="0" smtClean="0">
                <a:effectLs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381000"/>
            <a:ext cx="8229600" cy="5753100"/>
          </a:xfrm>
        </p:spPr>
        <p:txBody>
          <a:bodyPr/>
          <a:lstStyle/>
          <a:p>
            <a:pPr eaLnBrk="1" hangingPunct="1">
              <a:defRPr/>
            </a:pPr>
            <a:r>
              <a:rPr lang="en-US" dirty="0" smtClean="0">
                <a:effectLst>
                  <a:glow rad="228600">
                    <a:schemeClr val="accent1">
                      <a:satMod val="175000"/>
                      <a:alpha val="40000"/>
                    </a:schemeClr>
                  </a:glow>
                </a:effectLst>
              </a:rPr>
              <a:t>If someone pays full price for what he/she buys, it is not social welfare. If some one pays less than full value, and gets things of need, that person is receiving social welfare.</a:t>
            </a:r>
          </a:p>
          <a:p>
            <a:pPr eaLnBrk="1" hangingPunct="1">
              <a:buFont typeface="Wingdings" pitchFamily="2" charset="2"/>
              <a:buNone/>
              <a:defRPr/>
            </a:pPr>
            <a:endParaRPr lang="en-US" dirty="0" smtClean="0"/>
          </a:p>
          <a:p>
            <a:pPr eaLnBrk="1" hangingPunct="1">
              <a:buFont typeface="Wingdings" pitchFamily="2" charset="2"/>
              <a:buNone/>
              <a:defRPr/>
            </a:pPr>
            <a:r>
              <a:rPr lang="en-US" dirty="0" smtClean="0"/>
              <a:t>The second characteristic of social welfare is that it is not always for poor. In modern welfare states like UK, “Some people are getting some things for nothing” like child benefits.</a:t>
            </a:r>
          </a:p>
        </p:txBody>
      </p:sp>
      <p:sp>
        <p:nvSpPr>
          <p:cNvPr id="3" name="TextBox 2"/>
          <p:cNvSpPr txBox="1"/>
          <p:nvPr/>
        </p:nvSpPr>
        <p:spPr>
          <a:xfrm>
            <a:off x="3810000" y="5410200"/>
            <a:ext cx="2743200" cy="120032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b="1" u="sng" dirty="0" smtClean="0"/>
              <a:t>EXAMPLES</a:t>
            </a:r>
          </a:p>
          <a:p>
            <a:pPr>
              <a:buFont typeface="Arial" pitchFamily="34" charset="0"/>
              <a:buChar char="•"/>
            </a:pPr>
            <a:r>
              <a:rPr lang="en-US" dirty="0" smtClean="0"/>
              <a:t>Utility Stores</a:t>
            </a:r>
          </a:p>
          <a:p>
            <a:pPr>
              <a:buFont typeface="Arial" pitchFamily="34" charset="0"/>
              <a:buChar char="•"/>
            </a:pPr>
            <a:r>
              <a:rPr lang="en-US" dirty="0" smtClean="0"/>
              <a:t>CSD</a:t>
            </a:r>
          </a:p>
          <a:p>
            <a:pPr>
              <a:buFont typeface="Arial" pitchFamily="34" charset="0"/>
              <a:buChar char="•"/>
            </a:pPr>
            <a:r>
              <a:rPr lang="en-US" dirty="0" smtClean="0"/>
              <a:t>Army welfare Shop</a:t>
            </a:r>
            <a:endParaRPr lang="en-US" dirty="0"/>
          </a:p>
        </p:txBody>
      </p:sp>
      <p:sp>
        <p:nvSpPr>
          <p:cNvPr id="4" name="Freeform 3"/>
          <p:cNvSpPr/>
          <p:nvPr/>
        </p:nvSpPr>
        <p:spPr>
          <a:xfrm>
            <a:off x="6871855" y="1593273"/>
            <a:ext cx="2094345" cy="4156363"/>
          </a:xfrm>
          <a:custGeom>
            <a:avLst/>
            <a:gdLst>
              <a:gd name="connsiteX0" fmla="*/ 1343890 w 2094345"/>
              <a:gd name="connsiteY0" fmla="*/ 0 h 4156363"/>
              <a:gd name="connsiteX1" fmla="*/ 1870363 w 2094345"/>
              <a:gd name="connsiteY1" fmla="*/ 2369127 h 4156363"/>
              <a:gd name="connsiteX2" fmla="*/ 0 w 2094345"/>
              <a:gd name="connsiteY2" fmla="*/ 4156363 h 4156363"/>
            </a:gdLst>
            <a:ahLst/>
            <a:cxnLst>
              <a:cxn ang="0">
                <a:pos x="connsiteX0" y="connsiteY0"/>
              </a:cxn>
              <a:cxn ang="0">
                <a:pos x="connsiteX1" y="connsiteY1"/>
              </a:cxn>
              <a:cxn ang="0">
                <a:pos x="connsiteX2" y="connsiteY2"/>
              </a:cxn>
            </a:cxnLst>
            <a:rect l="l" t="t" r="r" b="b"/>
            <a:pathLst>
              <a:path w="2094345" h="4156363">
                <a:moveTo>
                  <a:pt x="1343890" y="0"/>
                </a:moveTo>
                <a:cubicBezTo>
                  <a:pt x="1719117" y="838200"/>
                  <a:pt x="2094345" y="1676400"/>
                  <a:pt x="1870363" y="2369127"/>
                </a:cubicBezTo>
                <a:cubicBezTo>
                  <a:pt x="1646381" y="3061854"/>
                  <a:pt x="823190" y="3609108"/>
                  <a:pt x="0" y="4156363"/>
                </a:cubicBezTo>
              </a:path>
            </a:pathLst>
          </a:custGeom>
          <a:ln w="76200">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slide(fromBottom)">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p:spPr>
        <p:txBody>
          <a:bodyPr>
            <a:normAutofit fontScale="90000"/>
          </a:bodyPr>
          <a:lstStyle/>
          <a:p>
            <a:pPr eaLnBrk="1" hangingPunct="1">
              <a:defRPr/>
            </a:pPr>
            <a:r>
              <a:rPr lang="en-US" sz="4000" b="1" dirty="0" smtClean="0"/>
              <a:t>2. Social welfare as services </a:t>
            </a:r>
            <a:br>
              <a:rPr lang="en-US" sz="4000" b="1" dirty="0" smtClean="0"/>
            </a:br>
            <a:r>
              <a:rPr lang="en-US" sz="4000" b="1" dirty="0" smtClean="0"/>
              <a:t>to meet basic needs</a:t>
            </a:r>
          </a:p>
        </p:txBody>
      </p:sp>
      <p:sp>
        <p:nvSpPr>
          <p:cNvPr id="57347" name="Rectangle 3"/>
          <p:cNvSpPr>
            <a:spLocks noGrp="1" noChangeArrowheads="1"/>
          </p:cNvSpPr>
          <p:nvPr>
            <p:ph idx="1"/>
          </p:nvPr>
        </p:nvSpPr>
        <p:spPr/>
        <p:txBody>
          <a:bodyPr/>
          <a:lstStyle/>
          <a:p>
            <a:pPr>
              <a:defRPr/>
            </a:pPr>
            <a:r>
              <a:rPr lang="en-US" sz="2800" dirty="0" smtClean="0"/>
              <a:t>A philosopher Nicholas </a:t>
            </a:r>
            <a:r>
              <a:rPr lang="en-US" sz="2800" dirty="0" err="1" smtClean="0"/>
              <a:t>Rescher</a:t>
            </a:r>
            <a:r>
              <a:rPr lang="en-US" sz="2800" dirty="0" smtClean="0"/>
              <a:t>, points out that the term welfare as is used currently, is derived from the original root meaning of (</a:t>
            </a:r>
            <a:r>
              <a:rPr lang="en-US" sz="2800" dirty="0" err="1" smtClean="0">
                <a:effectLst>
                  <a:outerShdw blurRad="38100" dist="38100" dir="2700000" algn="tl">
                    <a:srgbClr val="000000">
                      <a:alpha val="43137"/>
                    </a:srgbClr>
                  </a:outerShdw>
                </a:effectLst>
              </a:rPr>
              <a:t>wel</a:t>
            </a:r>
            <a:r>
              <a:rPr lang="en-US" sz="2800" dirty="0" smtClean="0">
                <a:effectLst>
                  <a:outerShdw blurRad="38100" dist="38100" dir="2700000" algn="tl">
                    <a:srgbClr val="000000">
                      <a:alpha val="43137"/>
                    </a:srgbClr>
                  </a:outerShdw>
                </a:effectLst>
              </a:rPr>
              <a:t> + fare</a:t>
            </a:r>
            <a:r>
              <a:rPr lang="en-US" sz="2800" dirty="0" smtClean="0"/>
              <a:t>) ‘</a:t>
            </a:r>
            <a:r>
              <a:rPr lang="en-US" sz="2800" dirty="0" smtClean="0">
                <a:effectLst>
                  <a:outerShdw blurRad="38100" dist="38100" dir="2700000" algn="tl">
                    <a:srgbClr val="000000">
                      <a:alpha val="43137"/>
                    </a:srgbClr>
                  </a:outerShdw>
                </a:effectLst>
              </a:rPr>
              <a:t>having a good trip or journey</a:t>
            </a:r>
            <a:r>
              <a:rPr lang="en-US" sz="2800" dirty="0" smtClean="0"/>
              <a:t>”, thus conveying the idea of  </a:t>
            </a:r>
            <a:r>
              <a:rPr lang="en-US" sz="2800" dirty="0" smtClean="0">
                <a:effectLst>
                  <a:outerShdw blurRad="38100" dist="38100" dir="2700000" algn="tl">
                    <a:srgbClr val="000000">
                      <a:alpha val="43137"/>
                    </a:srgbClr>
                  </a:outerShdw>
                </a:effectLst>
              </a:rPr>
              <a:t>traveling smoothly on the road of life</a:t>
            </a:r>
            <a:r>
              <a:rPr lang="en-US" sz="2800" dirty="0" smtClean="0"/>
              <a:t>. </a:t>
            </a:r>
          </a:p>
          <a:p>
            <a:pPr>
              <a:defRPr/>
            </a:pPr>
            <a:r>
              <a:rPr lang="en-US" sz="2800" dirty="0" smtClean="0"/>
              <a:t>But it does not relate to all aspects of smooth journey, it relates  only to </a:t>
            </a:r>
            <a:r>
              <a:rPr lang="en-US" sz="2800" u="sng" dirty="0" smtClean="0">
                <a:effectLst>
                  <a:outerShdw blurRad="38100" dist="38100" dir="2700000" algn="tl">
                    <a:srgbClr val="000000">
                      <a:alpha val="43137"/>
                    </a:srgbClr>
                  </a:outerShdw>
                </a:effectLst>
              </a:rPr>
              <a:t>basic requisites</a:t>
            </a:r>
            <a:r>
              <a:rPr lang="en-US" sz="2800" dirty="0" smtClean="0">
                <a:effectLst>
                  <a:outerShdw blurRad="38100" dist="38100" dir="2700000" algn="tl">
                    <a:srgbClr val="000000">
                      <a:alpha val="43137"/>
                    </a:srgbClr>
                  </a:outerShdw>
                </a:effectLst>
              </a:rPr>
              <a:t> </a:t>
            </a:r>
            <a:r>
              <a:rPr lang="en-US" sz="2800" dirty="0" smtClean="0"/>
              <a:t>of a person’s well-being in general </a:t>
            </a:r>
            <a:r>
              <a:rPr lang="en-US" sz="2800" dirty="0"/>
              <a:t>, and it deals with health and economic adequacy.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457200" y="457200"/>
            <a:ext cx="8229600" cy="5638800"/>
          </a:xfrm>
        </p:spPr>
        <p:txBody>
          <a:bodyPr/>
          <a:lstStyle/>
          <a:p>
            <a:pPr eaLnBrk="1" hangingPunct="1">
              <a:defRPr/>
            </a:pPr>
            <a:r>
              <a:rPr lang="en-US" dirty="0" smtClean="0"/>
              <a:t>This characterization with reference to the </a:t>
            </a:r>
            <a:r>
              <a:rPr lang="en-US" b="1" u="sng" dirty="0" smtClean="0"/>
              <a:t>basic</a:t>
            </a:r>
            <a:r>
              <a:rPr lang="en-US" dirty="0" smtClean="0"/>
              <a:t> --- makes transparently clear </a:t>
            </a:r>
            <a:r>
              <a:rPr lang="en-US" dirty="0" smtClean="0"/>
              <a:t>one </a:t>
            </a:r>
            <a:r>
              <a:rPr lang="en-US" dirty="0" smtClean="0"/>
              <a:t>negative feature of welfare in its relation to human well-being in general, namely, that </a:t>
            </a:r>
            <a:r>
              <a:rPr lang="en-US" dirty="0" smtClean="0">
                <a:effectLst>
                  <a:glow rad="228600">
                    <a:schemeClr val="accent1">
                      <a:satMod val="175000"/>
                      <a:alpha val="40000"/>
                    </a:schemeClr>
                  </a:glow>
                </a:effectLst>
              </a:rPr>
              <a:t>welfare is a matter of well-being and not in its global totality but in its “ basic requisites”.       </a:t>
            </a:r>
          </a:p>
          <a:p>
            <a:pPr eaLnBrk="1" hangingPunct="1">
              <a:buFont typeface="Wingdings" pitchFamily="2" charset="2"/>
              <a:buNone/>
              <a:defRPr/>
            </a:pPr>
            <a:r>
              <a:rPr lang="en-US" dirty="0" smtClean="0"/>
              <a:t>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457200" y="609600"/>
            <a:ext cx="8229600" cy="5410200"/>
          </a:xfrm>
        </p:spPr>
        <p:txBody>
          <a:bodyPr/>
          <a:lstStyle/>
          <a:p>
            <a:pPr eaLnBrk="1" hangingPunct="1">
              <a:lnSpc>
                <a:spcPct val="90000"/>
              </a:lnSpc>
              <a:defRPr/>
            </a:pPr>
            <a:r>
              <a:rPr lang="en-US" dirty="0" smtClean="0"/>
              <a:t>This approach to social </a:t>
            </a:r>
            <a:r>
              <a:rPr lang="en-US" b="1" i="1" dirty="0" smtClean="0">
                <a:effectLst>
                  <a:glow rad="228600">
                    <a:schemeClr val="accent2">
                      <a:satMod val="175000"/>
                      <a:alpha val="40000"/>
                    </a:schemeClr>
                  </a:glow>
                  <a:outerShdw blurRad="38100" dist="38100" dir="2700000" algn="tl">
                    <a:srgbClr val="000000">
                      <a:alpha val="43137"/>
                    </a:srgbClr>
                  </a:outerShdw>
                </a:effectLst>
              </a:rPr>
              <a:t>welfare</a:t>
            </a:r>
            <a:r>
              <a:rPr lang="en-US" dirty="0" smtClean="0">
                <a:effectLst>
                  <a:glow rad="228600">
                    <a:schemeClr val="accent2">
                      <a:satMod val="175000"/>
                      <a:alpha val="40000"/>
                    </a:schemeClr>
                  </a:glow>
                  <a:outerShdw blurRad="38100" dist="38100" dir="2700000" algn="tl">
                    <a:srgbClr val="000000">
                      <a:alpha val="43137"/>
                    </a:srgbClr>
                  </a:outerShdw>
                </a:effectLst>
              </a:rPr>
              <a:t> </a:t>
            </a:r>
            <a:r>
              <a:rPr lang="en-US" dirty="0" smtClean="0"/>
              <a:t>which defines it as </a:t>
            </a:r>
            <a:r>
              <a:rPr lang="en-US" i="1" dirty="0" smtClean="0">
                <a:effectLst>
                  <a:glow rad="228600">
                    <a:schemeClr val="accent5">
                      <a:satMod val="175000"/>
                      <a:alpha val="40000"/>
                    </a:schemeClr>
                  </a:glow>
                  <a:outerShdw blurRad="38100" dist="38100" dir="2700000" algn="tl">
                    <a:srgbClr val="000000">
                      <a:alpha val="43137"/>
                    </a:srgbClr>
                  </a:outerShdw>
                </a:effectLst>
              </a:rPr>
              <a:t>services designed to bring peoples’ well-being up to some minimal level</a:t>
            </a:r>
            <a:r>
              <a:rPr lang="en-US" dirty="0" smtClean="0"/>
              <a:t>, is popular.</a:t>
            </a:r>
          </a:p>
          <a:p>
            <a:pPr eaLnBrk="1" hangingPunct="1">
              <a:lnSpc>
                <a:spcPct val="90000"/>
              </a:lnSpc>
              <a:defRPr/>
            </a:pPr>
            <a:r>
              <a:rPr lang="en-US" dirty="0" smtClean="0"/>
              <a:t>The Encyclopedia of social work defines social welfare as “ </a:t>
            </a:r>
            <a:r>
              <a:rPr lang="en-US" i="1" dirty="0" smtClean="0">
                <a:effectLst>
                  <a:outerShdw blurRad="38100" dist="38100" dir="2700000" algn="tl">
                    <a:srgbClr val="000000">
                      <a:alpha val="43137"/>
                    </a:srgbClr>
                  </a:outerShdw>
                </a:effectLst>
              </a:rPr>
              <a:t>an organized efforts to ensure a basic standard of decency in relation to the physical and material well-being of citizenry</a:t>
            </a:r>
            <a:r>
              <a:rPr lang="en-US" dirty="0" smtClean="0"/>
              <a:t>.</a:t>
            </a:r>
          </a:p>
          <a:p>
            <a:pPr>
              <a:lnSpc>
                <a:spcPct val="90000"/>
              </a:lnSpc>
              <a:defRPr/>
            </a:pPr>
            <a:r>
              <a:rPr lang="ur-PK" dirty="0" smtClean="0"/>
              <a:t>وہ منظم کاوش جو کہ شہریوں کی </a:t>
            </a:r>
            <a:r>
              <a:rPr lang="ur-PK" dirty="0"/>
              <a:t>طبعی و مادی </a:t>
            </a:r>
            <a:r>
              <a:rPr lang="ur-PK" dirty="0" smtClean="0"/>
              <a:t>خوشحالی سے متعلق بنیادی معیارشائستگی کو یقینی بنائے</a:t>
            </a:r>
            <a:endParaRPr lang="en-US" dirty="0" smtClean="0"/>
          </a:p>
        </p:txBody>
      </p:sp>
      <p:sp>
        <p:nvSpPr>
          <p:cNvPr id="3" name="Rectangle 2"/>
          <p:cNvSpPr/>
          <p:nvPr/>
        </p:nvSpPr>
        <p:spPr>
          <a:xfrm>
            <a:off x="0" y="6119336"/>
            <a:ext cx="9144000" cy="738664"/>
          </a:xfrm>
          <a:prstGeom prst="rect">
            <a:avLst/>
          </a:prstGeom>
        </p:spPr>
        <p:txBody>
          <a:bodyPr wrap="square">
            <a:spAutoFit/>
          </a:bodyPr>
          <a:lstStyle/>
          <a:p>
            <a:pPr marL="457200" indent="-457200">
              <a:buFont typeface="Wingdings" pitchFamily="2" charset="2"/>
              <a:buChar char="q"/>
            </a:pPr>
            <a:r>
              <a:rPr lang="en-US" sz="1400" b="1" u="sng" dirty="0" smtClean="0"/>
              <a:t>Decency</a:t>
            </a:r>
            <a:r>
              <a:rPr lang="en-US" sz="1400" dirty="0" smtClean="0"/>
              <a:t>: </a:t>
            </a:r>
            <a:r>
              <a:rPr lang="en-US" sz="1400" b="1" dirty="0"/>
              <a:t>conformity with moral standards: </a:t>
            </a:r>
            <a:r>
              <a:rPr lang="en-US" sz="1400" dirty="0"/>
              <a:t>behavior or an attitude that conforms to the commonly accepted standards of what is right and respectable. </a:t>
            </a:r>
          </a:p>
          <a:p>
            <a:pPr marL="457200" indent="-457200" fontAlgn="auto">
              <a:spcBef>
                <a:spcPts val="0"/>
              </a:spcBef>
              <a:spcAft>
                <a:spcPts val="0"/>
              </a:spcAft>
              <a:buFont typeface="Wingdings" pitchFamily="2" charset="2"/>
              <a:buChar char="q"/>
              <a:defRPr/>
            </a:pPr>
            <a:r>
              <a:rPr lang="en-US" sz="1400" b="1" u="sng" dirty="0"/>
              <a:t>Citizenry</a:t>
            </a:r>
            <a:r>
              <a:rPr lang="en-US" sz="1400" dirty="0"/>
              <a:t>: </a:t>
            </a:r>
            <a:r>
              <a:rPr lang="en-US" sz="1400" b="1" dirty="0"/>
              <a:t>citizens: </a:t>
            </a:r>
            <a:r>
              <a:rPr lang="en-US" sz="1400" dirty="0"/>
              <a:t>the citizens of a place or area collectively</a:t>
            </a:r>
          </a:p>
        </p:txBody>
      </p:sp>
      <p:sp>
        <p:nvSpPr>
          <p:cNvPr id="4" name="TextBox 3"/>
          <p:cNvSpPr txBox="1"/>
          <p:nvPr/>
        </p:nvSpPr>
        <p:spPr>
          <a:xfrm>
            <a:off x="228600" y="5181600"/>
            <a:ext cx="8305800" cy="83099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600" dirty="0" err="1" smtClean="0"/>
              <a:t>Eg</a:t>
            </a:r>
            <a:r>
              <a:rPr lang="en-US" sz="1600" dirty="0" smtClean="0"/>
              <a:t>. If you are getting two times  meal and having a clean dress and a place to live in, participating in family and community affairs, and a little bit of recreation etc, and you have a job, then you are having a standard of Decency. </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idx="1"/>
          </p:nvPr>
        </p:nvSpPr>
        <p:spPr>
          <a:xfrm>
            <a:off x="457200" y="304800"/>
            <a:ext cx="8229600" cy="5486400"/>
          </a:xfrm>
        </p:spPr>
        <p:txBody>
          <a:bodyPr>
            <a:normAutofit fontScale="92500" lnSpcReduction="10000"/>
          </a:bodyPr>
          <a:lstStyle/>
          <a:p>
            <a:pPr>
              <a:defRPr/>
            </a:pPr>
            <a:r>
              <a:rPr lang="en-US" dirty="0" err="1"/>
              <a:t>Rescher</a:t>
            </a:r>
            <a:r>
              <a:rPr lang="en-US" dirty="0"/>
              <a:t> notes that social welfare is more than physical and material welfare. </a:t>
            </a:r>
          </a:p>
          <a:p>
            <a:pPr eaLnBrk="1" hangingPunct="1">
              <a:defRPr/>
            </a:pPr>
            <a:endParaRPr lang="en-US" dirty="0" smtClean="0"/>
          </a:p>
          <a:p>
            <a:pPr eaLnBrk="1" hangingPunct="1">
              <a:defRPr/>
            </a:pPr>
            <a:r>
              <a:rPr lang="en-US" dirty="0" smtClean="0"/>
              <a:t>It also deals with </a:t>
            </a:r>
            <a:r>
              <a:rPr lang="en-US" u="sng" dirty="0" smtClean="0">
                <a:effectLst>
                  <a:outerShdw blurRad="38100" dist="38100" dir="2700000" algn="tl">
                    <a:srgbClr val="000000">
                      <a:alpha val="43137"/>
                    </a:srgbClr>
                  </a:outerShdw>
                </a:effectLst>
              </a:rPr>
              <a:t>people relations </a:t>
            </a:r>
            <a:r>
              <a:rPr lang="en-US" dirty="0" smtClean="0"/>
              <a:t>with each other and their </a:t>
            </a:r>
            <a:r>
              <a:rPr lang="en-US" u="sng" dirty="0" smtClean="0">
                <a:effectLst>
                  <a:outerShdw blurRad="38100" dist="38100" dir="2700000" algn="tl">
                    <a:srgbClr val="000000">
                      <a:alpha val="43137"/>
                    </a:srgbClr>
                  </a:outerShdw>
                </a:effectLst>
              </a:rPr>
              <a:t>personal and close range interaction </a:t>
            </a:r>
            <a:r>
              <a:rPr lang="en-US" dirty="0" smtClean="0"/>
              <a:t>(family contacts, professional interaction, friendship, and other human relationships) which are </a:t>
            </a:r>
            <a:r>
              <a:rPr lang="en-US" u="sng" dirty="0" smtClean="0">
                <a:effectLst>
                  <a:outerShdw blurRad="38100" dist="38100" dir="2700000" algn="tl">
                    <a:srgbClr val="000000">
                      <a:alpha val="43137"/>
                    </a:srgbClr>
                  </a:outerShdw>
                </a:effectLst>
              </a:rPr>
              <a:t>key aspects of well-being</a:t>
            </a:r>
            <a:r>
              <a:rPr lang="en-US" dirty="0" smtClean="0"/>
              <a:t>. </a:t>
            </a:r>
          </a:p>
          <a:p>
            <a:pPr eaLnBrk="1" hangingPunct="1">
              <a:defRPr/>
            </a:pPr>
            <a:r>
              <a:rPr lang="en-US" dirty="0" smtClean="0"/>
              <a:t>Therefore, this means of defining social welfare include services such as </a:t>
            </a:r>
            <a:r>
              <a:rPr lang="en-US" u="sng" dirty="0" smtClean="0">
                <a:effectLst>
                  <a:outerShdw blurRad="38100" dist="38100" dir="2700000" algn="tl">
                    <a:srgbClr val="000000">
                      <a:alpha val="43137"/>
                    </a:srgbClr>
                  </a:outerShdw>
                </a:effectLst>
              </a:rPr>
              <a:t>recreation, socialization and counseling</a:t>
            </a:r>
            <a:r>
              <a:rPr lang="en-US" dirty="0" smtClean="0"/>
              <a:t>. </a:t>
            </a:r>
          </a:p>
          <a:p>
            <a:pPr eaLnBrk="1" hangingPunct="1">
              <a:defRPr/>
            </a:pPr>
            <a:endParaRPr lang="en-US" dirty="0" smtClean="0"/>
          </a:p>
        </p:txBody>
      </p:sp>
      <p:sp>
        <p:nvSpPr>
          <p:cNvPr id="3" name="TextBox 2"/>
          <p:cNvSpPr txBox="1"/>
          <p:nvPr/>
        </p:nvSpPr>
        <p:spPr>
          <a:xfrm>
            <a:off x="0" y="5628382"/>
            <a:ext cx="9144000" cy="1077218"/>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b="1" dirty="0" smtClean="0"/>
              <a:t>Descriptive: </a:t>
            </a:r>
          </a:p>
          <a:p>
            <a:r>
              <a:rPr lang="en-US" sz="1600" b="1" dirty="0" smtClean="0"/>
              <a:t>classifying</a:t>
            </a:r>
            <a:r>
              <a:rPr lang="en-US" sz="1600" b="1" dirty="0"/>
              <a:t>: </a:t>
            </a:r>
            <a:r>
              <a:rPr lang="en-US" sz="1600" dirty="0"/>
              <a:t>serving mainly to label, describe, or </a:t>
            </a:r>
            <a:r>
              <a:rPr lang="en-US" sz="1600" dirty="0" smtClean="0"/>
              <a:t>classify. </a:t>
            </a:r>
          </a:p>
          <a:p>
            <a:endParaRPr lang="en-US" sz="1600" dirty="0"/>
          </a:p>
          <a:p>
            <a:r>
              <a:rPr lang="en-US" sz="1600" dirty="0" smtClean="0"/>
              <a:t>Descriptive definition of social welfare labels/classifies Social Welfare as services for the needy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solidFill>
            <a:srgbClr val="00B050"/>
          </a:solidFill>
        </p:spPr>
        <p:txBody>
          <a:bodyPr/>
          <a:lstStyle/>
          <a:p>
            <a:pPr eaLnBrk="1" hangingPunct="1">
              <a:defRPr/>
            </a:pPr>
            <a:r>
              <a:rPr lang="en-US" dirty="0" smtClean="0"/>
              <a:t>FUNCTIONAL DEFINITION</a:t>
            </a:r>
          </a:p>
        </p:txBody>
      </p:sp>
      <p:sp>
        <p:nvSpPr>
          <p:cNvPr id="69635" name="Rectangle 3"/>
          <p:cNvSpPr>
            <a:spLocks noGrp="1" noChangeArrowheads="1"/>
          </p:cNvSpPr>
          <p:nvPr>
            <p:ph idx="1"/>
          </p:nvPr>
        </p:nvSpPr>
        <p:spPr/>
        <p:txBody>
          <a:bodyPr/>
          <a:lstStyle/>
          <a:p>
            <a:pPr eaLnBrk="1" hangingPunct="1">
              <a:defRPr/>
            </a:pPr>
            <a:r>
              <a:rPr lang="en-US" smtClean="0"/>
              <a:t>The functional definition for social welfare as given by Popple, p. and Leighninger, L. is as follow;-</a:t>
            </a:r>
          </a:p>
          <a:p>
            <a:pPr eaLnBrk="1" hangingPunct="1">
              <a:defRPr/>
            </a:pPr>
            <a:r>
              <a:rPr lang="en-US" sz="2400" smtClean="0"/>
              <a:t>For society to survive , individuals must function as interdependent units, each carrying out the full range of his/ her role and responsibilities. A society cannot survive if it contains too many individuals Who cannot function in an interdependent manner i.e. who are dependent).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a:xfrm>
            <a:off x="457200" y="685800"/>
            <a:ext cx="8229600" cy="5410200"/>
          </a:xfrm>
        </p:spPr>
        <p:txBody>
          <a:bodyPr/>
          <a:lstStyle/>
          <a:p>
            <a:pPr eaLnBrk="1" hangingPunct="1">
              <a:defRPr/>
            </a:pPr>
            <a:r>
              <a:rPr lang="en-US" dirty="0" smtClean="0"/>
              <a:t>On the other hand, , the social system cannot endure if it contains too many dysfunctional cultural patterns and inefficient structures that inhibit people’s ability to functions in an interdependent manner.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457200" y="381000"/>
            <a:ext cx="8229600" cy="6019800"/>
          </a:xfrm>
        </p:spPr>
        <p:txBody>
          <a:bodyPr>
            <a:normAutofit fontScale="92500" lnSpcReduction="20000"/>
          </a:bodyPr>
          <a:lstStyle/>
          <a:p>
            <a:pPr eaLnBrk="1" hangingPunct="1">
              <a:defRPr/>
            </a:pPr>
            <a:r>
              <a:rPr lang="en-US" dirty="0" smtClean="0"/>
              <a:t>This can be explained as this.</a:t>
            </a:r>
          </a:p>
          <a:p>
            <a:pPr eaLnBrk="1" hangingPunct="1">
              <a:defRPr/>
            </a:pPr>
            <a:r>
              <a:rPr lang="en-US" dirty="0" smtClean="0"/>
              <a:t>Up until 19</a:t>
            </a:r>
            <a:r>
              <a:rPr lang="en-US" baseline="30000" dirty="0" smtClean="0"/>
              <a:t>th</a:t>
            </a:r>
            <a:r>
              <a:rPr lang="en-US" dirty="0" smtClean="0"/>
              <a:t> century, the basic institutions. Like family and religion were able to handle the prob. of dependency. </a:t>
            </a:r>
          </a:p>
          <a:p>
            <a:pPr lvl="1">
              <a:defRPr/>
            </a:pPr>
            <a:r>
              <a:rPr lang="en-US" dirty="0" smtClean="0"/>
              <a:t>This does not mean these institutions  h</a:t>
            </a:r>
            <a:r>
              <a:rPr lang="en-US" sz="2400" dirty="0" smtClean="0"/>
              <a:t>andled the problem well. </a:t>
            </a:r>
          </a:p>
          <a:p>
            <a:pPr>
              <a:defRPr/>
            </a:pPr>
            <a:r>
              <a:rPr lang="en-US" dirty="0" smtClean="0"/>
              <a:t>People were poor, disabled, sick, mentally ill, and starving to death. </a:t>
            </a:r>
          </a:p>
          <a:p>
            <a:pPr>
              <a:defRPr/>
            </a:pPr>
            <a:r>
              <a:rPr lang="en-US" dirty="0" smtClean="0"/>
              <a:t>Dependent people were few in no. and were spread out. </a:t>
            </a:r>
          </a:p>
          <a:p>
            <a:pPr>
              <a:defRPr/>
            </a:pPr>
            <a:r>
              <a:rPr lang="en-US" dirty="0" smtClean="0"/>
              <a:t>And the basic institutions w</a:t>
            </a:r>
            <a:r>
              <a:rPr lang="en-US" sz="2800" dirty="0" smtClean="0"/>
              <a:t>ere able to do enough </a:t>
            </a:r>
            <a:r>
              <a:rPr lang="en-US" dirty="0" smtClean="0"/>
              <a:t> so that they did not constitute a threat to the stability of the society. </a:t>
            </a:r>
          </a:p>
          <a:p>
            <a:pPr eaLnBrk="1" hangingPunct="1">
              <a:buFont typeface="Wingdings" pitchFamily="2" charset="2"/>
              <a:buNone/>
              <a:defRPr/>
            </a:pPr>
            <a:r>
              <a:rPr lang="en-US"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457200" y="533400"/>
            <a:ext cx="8229600" cy="5562600"/>
          </a:xfrm>
        </p:spPr>
        <p:txBody>
          <a:bodyPr/>
          <a:lstStyle/>
          <a:p>
            <a:pPr>
              <a:defRPr/>
            </a:pPr>
            <a:r>
              <a:rPr lang="en-US" dirty="0" smtClean="0"/>
              <a:t>As society evolved from rural agrarian to urban industrial, these institutions lost the ability to handle dependency. When society recognized dependency as  a threat , it began to do some thing to handle dependence and facilitate interdependence.    </a:t>
            </a:r>
          </a:p>
          <a:p>
            <a:pPr eaLnBrk="1" hangingPunct="1">
              <a:buFont typeface="Wingdings" pitchFamily="2" charset="2"/>
              <a:buNone/>
              <a:defRPr/>
            </a:pPr>
            <a:r>
              <a:rPr lang="en-US" dirty="0" smtClean="0"/>
              <a:t>Thus, a separate institution was established—social welfare institution.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1905000"/>
            <a:ext cx="8229600" cy="1676400"/>
          </a:xfrm>
        </p:spPr>
        <p:txBody>
          <a:bodyPr/>
          <a:lstStyle/>
          <a:p>
            <a:pPr eaLnBrk="1" hangingPunct="1">
              <a:defRPr/>
            </a:pPr>
            <a:r>
              <a:rPr lang="en-US" smtClean="0"/>
              <a:t>AN EXAMPLE OF SOCIAL </a:t>
            </a:r>
            <a:br>
              <a:rPr lang="en-US" smtClean="0"/>
            </a:br>
            <a:r>
              <a:rPr lang="en-US" smtClean="0"/>
              <a:t>INSTITITION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a:xfrm>
            <a:off x="381000" y="762000"/>
            <a:ext cx="8229600" cy="5334000"/>
          </a:xfrm>
        </p:spPr>
        <p:txBody>
          <a:bodyPr/>
          <a:lstStyle/>
          <a:p>
            <a:pPr eaLnBrk="1" hangingPunct="1">
              <a:defRPr/>
            </a:pPr>
            <a:r>
              <a:rPr lang="en-US" sz="3600" dirty="0" smtClean="0"/>
              <a:t>In </a:t>
            </a:r>
            <a:r>
              <a:rPr lang="en-US" sz="3600" b="1" dirty="0" smtClean="0">
                <a:effectLst>
                  <a:glow rad="228600">
                    <a:schemeClr val="accent1">
                      <a:satMod val="175000"/>
                      <a:alpha val="40000"/>
                    </a:schemeClr>
                  </a:glow>
                  <a:outerShdw blurRad="38100" dist="38100" dir="2700000" algn="tl">
                    <a:srgbClr val="000000">
                      <a:alpha val="43137"/>
                    </a:srgbClr>
                  </a:outerShdw>
                </a:effectLst>
              </a:rPr>
              <a:t>Sweden</a:t>
            </a:r>
            <a:r>
              <a:rPr lang="en-US" sz="3600" dirty="0" smtClean="0">
                <a:effectLst>
                  <a:glow rad="228600">
                    <a:schemeClr val="accent1">
                      <a:satMod val="175000"/>
                      <a:alpha val="40000"/>
                    </a:schemeClr>
                  </a:glow>
                </a:effectLst>
              </a:rPr>
              <a:t> </a:t>
            </a:r>
            <a:r>
              <a:rPr lang="en-US" sz="3600" dirty="0" smtClean="0"/>
              <a:t>social welfare is the redistribution of income more evenly, and in </a:t>
            </a:r>
            <a:r>
              <a:rPr lang="en-US" sz="3600" dirty="0" smtClean="0">
                <a:effectLst>
                  <a:glow rad="101600">
                    <a:srgbClr val="0070C0">
                      <a:alpha val="60000"/>
                    </a:srgbClr>
                  </a:glow>
                </a:effectLst>
              </a:rPr>
              <a:t>Iran</a:t>
            </a:r>
            <a:r>
              <a:rPr lang="en-US" sz="3600" dirty="0" smtClean="0"/>
              <a:t>, goals include bettering the quality of workforce and encouraging people to save.</a:t>
            </a:r>
          </a:p>
          <a:p>
            <a:pPr eaLnBrk="1" hangingPunct="1">
              <a:buFont typeface="Wingdings" pitchFamily="2" charset="2"/>
              <a:buNone/>
              <a:defRPr/>
            </a:pPr>
            <a:r>
              <a:rPr lang="en-US" sz="3600" dirty="0" smtClean="0"/>
              <a:t> </a:t>
            </a:r>
          </a:p>
          <a:p>
            <a:pPr eaLnBrk="1" hangingPunct="1">
              <a:defRPr/>
            </a:pPr>
            <a:r>
              <a:rPr lang="en-US" sz="2000" dirty="0" smtClean="0"/>
              <a:t>David </a:t>
            </a:r>
            <a:r>
              <a:rPr lang="en-US" sz="2000" dirty="0" err="1" smtClean="0"/>
              <a:t>Macarov</a:t>
            </a:r>
            <a:r>
              <a:rPr lang="en-US" sz="2000" dirty="0" smtClean="0"/>
              <a:t>, </a:t>
            </a:r>
            <a:r>
              <a:rPr lang="en-US" sz="2000" i="1" dirty="0" smtClean="0"/>
              <a:t>The Design of Social welfare.</a:t>
            </a:r>
            <a:r>
              <a:rPr lang="en-US" sz="2000" dirty="0" smtClean="0"/>
              <a:t> New York: Holt, Reinhart &amp; Winston, 1978.p,23.</a:t>
            </a:r>
            <a:r>
              <a:rPr lang="en-US" sz="3600" dirty="0" smtClean="0"/>
              <a:t>     </a:t>
            </a:r>
          </a:p>
          <a:p>
            <a:pPr eaLnBrk="1" hangingPunct="1">
              <a:defRPr/>
            </a:pPr>
            <a:endParaRPr lang="en-US" sz="3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57200" y="914400"/>
            <a:ext cx="8229600" cy="5211763"/>
          </a:xfrm>
          <a:solidFill>
            <a:schemeClr val="bg2"/>
          </a:solidFill>
        </p:spPr>
        <p:txBody>
          <a:bodyPr/>
          <a:lstStyle/>
          <a:p>
            <a:pPr eaLnBrk="1" hangingPunct="1">
              <a:defRPr/>
            </a:pPr>
            <a:endParaRPr lang="en-US" dirty="0" smtClean="0"/>
          </a:p>
          <a:p>
            <a:pPr eaLnBrk="1" hangingPunct="1">
              <a:defRPr/>
            </a:pPr>
            <a:r>
              <a:rPr lang="en-US" dirty="0" smtClean="0"/>
              <a:t>What is an institution?</a:t>
            </a:r>
          </a:p>
          <a:p>
            <a:pPr eaLnBrk="1" hangingPunct="1">
              <a:defRPr/>
            </a:pPr>
            <a:r>
              <a:rPr lang="en-US" dirty="0" smtClean="0"/>
              <a:t>According to Dictionary, an institution is a large important organization such as University, college, church, Mosque etc</a:t>
            </a:r>
          </a:p>
          <a:p>
            <a:pPr eaLnBrk="1" hangingPunct="1">
              <a:defRPr/>
            </a:pPr>
            <a:r>
              <a:rPr lang="en-US" dirty="0" smtClean="0"/>
              <a:t>                     OR</a:t>
            </a:r>
          </a:p>
          <a:p>
            <a:pPr eaLnBrk="1" hangingPunct="1">
              <a:defRPr/>
            </a:pPr>
            <a:r>
              <a:rPr lang="en-US" dirty="0" smtClean="0"/>
              <a:t>An institution is a building where certain people are looked after. e.g. Disabled children, mentally ill people.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457200" y="1066800"/>
            <a:ext cx="8229600" cy="5029200"/>
          </a:xfrm>
        </p:spPr>
        <p:txBody>
          <a:bodyPr/>
          <a:lstStyle/>
          <a:p>
            <a:pPr lvl="1" eaLnBrk="1" hangingPunct="1">
              <a:defRPr/>
            </a:pPr>
            <a:r>
              <a:rPr lang="en-US" dirty="0" smtClean="0"/>
              <a:t>In sociology a social institution refers to a system or custom that is considered an important or typical feature of particular society or group, usually because it has existed for a long time and which satisfies some basic needs e.g. family, marriage, education, religion.   </a:t>
            </a:r>
          </a:p>
          <a:p>
            <a:pPr lvl="1" eaLnBrk="1" hangingPunct="1">
              <a:buFontTx/>
              <a:buNone/>
              <a:defRPr/>
            </a:pPr>
            <a:r>
              <a:rPr lang="en-US" dirty="0" smtClean="0"/>
              <a:t>	 </a:t>
            </a:r>
          </a:p>
          <a:p>
            <a:pPr lvl="4" eaLnBrk="1" hangingPunct="1">
              <a:defRPr/>
            </a:pPr>
            <a:endParaRPr lang="en-US" dirty="0" smtClean="0"/>
          </a:p>
          <a:p>
            <a:pPr lvl="4" eaLnBrk="1" hangingPunct="1">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a:xfrm>
            <a:off x="457200" y="609600"/>
            <a:ext cx="8229600" cy="5516563"/>
          </a:xfrm>
          <a:noFill/>
        </p:spPr>
        <p:txBody>
          <a:bodyPr/>
          <a:lstStyle/>
          <a:p>
            <a:pPr eaLnBrk="1" hangingPunct="1">
              <a:defRPr/>
            </a:pPr>
            <a:r>
              <a:rPr lang="en-US" dirty="0" smtClean="0"/>
              <a:t>Basic social institutions &amp; their functions</a:t>
            </a:r>
          </a:p>
          <a:p>
            <a:pPr eaLnBrk="1" hangingPunct="1">
              <a:defRPr/>
            </a:pPr>
            <a:r>
              <a:rPr lang="en-US" sz="6600" dirty="0" smtClean="0"/>
              <a:t>1-Family;-</a:t>
            </a:r>
          </a:p>
          <a:p>
            <a:pPr eaLnBrk="1" hangingPunct="1">
              <a:defRPr/>
            </a:pPr>
            <a:r>
              <a:rPr lang="en-US" dirty="0" smtClean="0"/>
              <a:t>Primary personal care</a:t>
            </a:r>
          </a:p>
          <a:p>
            <a:pPr eaLnBrk="1" hangingPunct="1">
              <a:defRPr/>
            </a:pPr>
            <a:r>
              <a:rPr lang="en-US" dirty="0" smtClean="0"/>
              <a:t>Mutual assistance system between children and parents &amp; between family unit and society</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idx="1"/>
          </p:nvPr>
        </p:nvSpPr>
        <p:spPr>
          <a:xfrm>
            <a:off x="457200" y="533400"/>
            <a:ext cx="8229600" cy="5592763"/>
          </a:xfrm>
          <a:noFill/>
        </p:spPr>
        <p:txBody>
          <a:bodyPr/>
          <a:lstStyle/>
          <a:p>
            <a:pPr eaLnBrk="1" hangingPunct="1">
              <a:defRPr/>
            </a:pPr>
            <a:endParaRPr lang="en-US" smtClean="0"/>
          </a:p>
          <a:p>
            <a:pPr eaLnBrk="1" hangingPunct="1">
              <a:defRPr/>
            </a:pPr>
            <a:r>
              <a:rPr lang="en-US" sz="4400" smtClean="0"/>
              <a:t>2.educational  institution</a:t>
            </a:r>
          </a:p>
          <a:p>
            <a:pPr eaLnBrk="1" hangingPunct="1">
              <a:defRPr/>
            </a:pPr>
            <a:endParaRPr lang="en-US" sz="4400" smtClean="0"/>
          </a:p>
          <a:p>
            <a:pPr eaLnBrk="1" hangingPunct="1">
              <a:defRPr/>
            </a:pPr>
            <a:r>
              <a:rPr lang="en-US" smtClean="0"/>
              <a:t>Socialization in a uniform way of all the youngest and preparation for productive, participatory citizenship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idx="1"/>
          </p:nvPr>
        </p:nvSpPr>
        <p:spPr>
          <a:noFill/>
        </p:spPr>
        <p:txBody>
          <a:bodyPr/>
          <a:lstStyle/>
          <a:p>
            <a:pPr eaLnBrk="1" hangingPunct="1">
              <a:defRPr/>
            </a:pPr>
            <a:r>
              <a:rPr lang="en-US" sz="4400" dirty="0" smtClean="0"/>
              <a:t>3- Economic institutions</a:t>
            </a:r>
          </a:p>
          <a:p>
            <a:pPr eaLnBrk="1" hangingPunct="1">
              <a:defRPr/>
            </a:pPr>
            <a:endParaRPr lang="en-US" sz="4400" dirty="0" smtClean="0"/>
          </a:p>
          <a:p>
            <a:pPr eaLnBrk="1" hangingPunct="1">
              <a:defRPr/>
            </a:pPr>
            <a:r>
              <a:rPr lang="en-US" dirty="0" smtClean="0"/>
              <a:t>Allocation &amp; distribution of goods and services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1"/>
          </p:nvPr>
        </p:nvSpPr>
        <p:spPr>
          <a:noFill/>
        </p:spPr>
        <p:txBody>
          <a:bodyPr/>
          <a:lstStyle/>
          <a:p>
            <a:pPr eaLnBrk="1" hangingPunct="1">
              <a:defRPr/>
            </a:pPr>
            <a:r>
              <a:rPr lang="en-US" sz="4400" dirty="0" smtClean="0"/>
              <a:t>4. political institution</a:t>
            </a:r>
          </a:p>
          <a:p>
            <a:pPr eaLnBrk="1" hangingPunct="1">
              <a:defRPr/>
            </a:pPr>
            <a:endParaRPr lang="en-US" dirty="0" smtClean="0"/>
          </a:p>
          <a:p>
            <a:pPr eaLnBrk="1" hangingPunct="1">
              <a:defRPr/>
            </a:pPr>
            <a:r>
              <a:rPr lang="en-US" dirty="0" smtClean="0"/>
              <a:t>Distribution of powers and authorities</a:t>
            </a:r>
          </a:p>
          <a:p>
            <a:pPr eaLnBrk="1" hangingPunct="1">
              <a:defRPr/>
            </a:pPr>
            <a:r>
              <a:rPr lang="en-US" dirty="0" smtClean="0"/>
              <a:t>OR</a:t>
            </a:r>
          </a:p>
          <a:p>
            <a:pPr eaLnBrk="1" hangingPunct="1">
              <a:defRPr/>
            </a:pPr>
            <a:r>
              <a:rPr lang="en-US" dirty="0" smtClean="0"/>
              <a:t>Authoritative allocation of public social goals and values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idx="1"/>
          </p:nvPr>
        </p:nvSpPr>
        <p:spPr>
          <a:xfrm>
            <a:off x="457200" y="762000"/>
            <a:ext cx="8229600" cy="5364163"/>
          </a:xfrm>
          <a:noFill/>
        </p:spPr>
        <p:txBody>
          <a:bodyPr/>
          <a:lstStyle/>
          <a:p>
            <a:pPr eaLnBrk="1" hangingPunct="1">
              <a:defRPr/>
            </a:pPr>
            <a:r>
              <a:rPr lang="en-US" dirty="0" smtClean="0"/>
              <a:t>5.  </a:t>
            </a:r>
            <a:r>
              <a:rPr lang="en-US" sz="4400" dirty="0" smtClean="0"/>
              <a:t>Religious Institutions</a:t>
            </a:r>
          </a:p>
          <a:p>
            <a:pPr eaLnBrk="1" hangingPunct="1">
              <a:defRPr/>
            </a:pPr>
            <a:endParaRPr lang="en-US" sz="4400" dirty="0" smtClean="0"/>
          </a:p>
          <a:p>
            <a:pPr eaLnBrk="1" hangingPunct="1">
              <a:defRPr/>
            </a:pPr>
            <a:r>
              <a:rPr lang="en-US" dirty="0" smtClean="0"/>
              <a:t>Promotion of personal meaning and understanding of ultimate concern of life</a:t>
            </a:r>
          </a:p>
          <a:p>
            <a:pPr eaLnBrk="1" hangingPunct="1">
              <a:defRPr/>
            </a:pPr>
            <a:endParaRPr lang="en-US" dirty="0" smtClean="0"/>
          </a:p>
          <a:p>
            <a:pPr eaLnBrk="1" hangingPunct="1">
              <a:defRPr/>
            </a:pPr>
            <a:r>
              <a:rPr lang="en-US" dirty="0" smtClean="0"/>
              <a:t>OR</a:t>
            </a:r>
          </a:p>
          <a:p>
            <a:pPr eaLnBrk="1" hangingPunct="1">
              <a:defRPr/>
            </a:pPr>
            <a:r>
              <a:rPr lang="en-US" dirty="0" smtClean="0"/>
              <a:t>Beliefs and practices in super natural powers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idx="1"/>
          </p:nvPr>
        </p:nvSpPr>
        <p:spPr>
          <a:xfrm>
            <a:off x="381000" y="228600"/>
            <a:ext cx="8229600" cy="4525963"/>
          </a:xfrm>
          <a:solidFill>
            <a:schemeClr val="bg2"/>
          </a:solidFill>
        </p:spPr>
        <p:txBody>
          <a:bodyPr/>
          <a:lstStyle/>
          <a:p>
            <a:pPr eaLnBrk="1" hangingPunct="1">
              <a:lnSpc>
                <a:spcPct val="90000"/>
              </a:lnSpc>
              <a:defRPr/>
            </a:pPr>
            <a:r>
              <a:rPr lang="en-US" sz="4400" dirty="0" smtClean="0"/>
              <a:t>Social welfare institutions</a:t>
            </a:r>
          </a:p>
          <a:p>
            <a:pPr eaLnBrk="1" hangingPunct="1">
              <a:lnSpc>
                <a:spcPct val="90000"/>
              </a:lnSpc>
              <a:defRPr/>
            </a:pPr>
            <a:endParaRPr lang="en-US" dirty="0" smtClean="0"/>
          </a:p>
          <a:p>
            <a:pPr eaLnBrk="1" hangingPunct="1">
              <a:lnSpc>
                <a:spcPct val="90000"/>
              </a:lnSpc>
              <a:defRPr/>
            </a:pPr>
            <a:r>
              <a:rPr lang="en-US" dirty="0" smtClean="0"/>
              <a:t>Provision of support to sustain or attain social functioning</a:t>
            </a:r>
          </a:p>
          <a:p>
            <a:pPr eaLnBrk="1" hangingPunct="1">
              <a:lnSpc>
                <a:spcPct val="90000"/>
              </a:lnSpc>
              <a:defRPr/>
            </a:pPr>
            <a:endParaRPr lang="en-US" dirty="0" smtClean="0"/>
          </a:p>
          <a:p>
            <a:pPr eaLnBrk="1" hangingPunct="1">
              <a:lnSpc>
                <a:spcPct val="90000"/>
              </a:lnSpc>
              <a:defRPr/>
            </a:pPr>
            <a:r>
              <a:rPr lang="en-US" dirty="0" err="1" smtClean="0"/>
              <a:t>S.w</a:t>
            </a:r>
            <a:r>
              <a:rPr lang="en-US" dirty="0" smtClean="0"/>
              <a:t>. institutions respond to the needs of society and its members for health, education, and well-being.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533400" y="304800"/>
            <a:ext cx="8153400" cy="5257800"/>
          </a:xfrm>
          <a:noFill/>
        </p:spPr>
        <p:txBody>
          <a:bodyPr/>
          <a:lstStyle/>
          <a:p>
            <a:pPr eaLnBrk="1" hangingPunct="1">
              <a:defRPr/>
            </a:pPr>
            <a:r>
              <a:rPr lang="en-US" sz="4000" dirty="0" smtClean="0"/>
              <a:t>Social welfare is the  first –line support to individuals to cope successfully with a changing economic and social environment and to assure the stability and development of social institutions  </a:t>
            </a:r>
            <a:r>
              <a:rPr lang="en-US" sz="2400" dirty="0" smtClean="0"/>
              <a:t>(</a:t>
            </a:r>
            <a:r>
              <a:rPr lang="en-US" sz="2400" dirty="0" err="1" smtClean="0"/>
              <a:t>Romanyshyn</a:t>
            </a:r>
            <a:r>
              <a:rPr lang="en-US" sz="2400" dirty="0" smtClean="0"/>
              <a:t> &amp; Romanyshyn;1971;34</a:t>
            </a:r>
            <a:r>
              <a:rPr lang="en-US" sz="4000" dirty="0" smtClean="0"/>
              <a:t>)</a:t>
            </a:r>
          </a:p>
          <a:p>
            <a:pPr eaLnBrk="1" hangingPunct="1">
              <a:defRPr/>
            </a:pPr>
            <a:r>
              <a:rPr lang="en-US" sz="4000" dirty="0" smtClean="0"/>
              <a:t>OR </a:t>
            </a:r>
          </a:p>
          <a:p>
            <a:pPr eaLnBrk="1" hangingPunct="1">
              <a:defRPr/>
            </a:pPr>
            <a:endParaRPr lang="en-US" sz="2400" dirty="0" smtClean="0"/>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685800"/>
            <a:ext cx="8229600" cy="5440363"/>
          </a:xfrm>
          <a:noFill/>
        </p:spPr>
        <p:txBody>
          <a:bodyPr/>
          <a:lstStyle/>
          <a:p>
            <a:pPr eaLnBrk="1" hangingPunct="1">
              <a:buFont typeface="Wingdings" pitchFamily="2" charset="2"/>
              <a:buNone/>
              <a:defRPr/>
            </a:pPr>
            <a:endParaRPr lang="en-US" dirty="0" smtClean="0"/>
          </a:p>
          <a:p>
            <a:pPr eaLnBrk="1" hangingPunct="1">
              <a:defRPr/>
            </a:pPr>
            <a:r>
              <a:rPr lang="en-US" sz="4000" dirty="0" smtClean="0"/>
              <a:t>The administration of certain services to individuals or families who find it   impossible or difficult to maintain themselves and their dependents in material solvency and in health by their own efforts (</a:t>
            </a:r>
            <a:r>
              <a:rPr lang="en-US" sz="4000" dirty="0" err="1" smtClean="0"/>
              <a:t>klein</a:t>
            </a:r>
            <a:r>
              <a:rPr lang="en-US" sz="4000" dirty="0" smtClean="0"/>
              <a:t> 1968)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457200" y="762000"/>
            <a:ext cx="8229600" cy="5257800"/>
          </a:xfrm>
        </p:spPr>
        <p:txBody>
          <a:bodyPr/>
          <a:lstStyle/>
          <a:p>
            <a:pPr eaLnBrk="1" hangingPunct="1">
              <a:defRPr/>
            </a:pPr>
            <a:r>
              <a:rPr lang="en-US" sz="2800" dirty="0" smtClean="0"/>
              <a:t>In </a:t>
            </a:r>
            <a:r>
              <a:rPr lang="en-US" sz="2800" b="1" dirty="0" smtClean="0">
                <a:effectLst>
                  <a:glow rad="228600">
                    <a:schemeClr val="accent2">
                      <a:satMod val="175000"/>
                      <a:alpha val="40000"/>
                    </a:schemeClr>
                  </a:glow>
                  <a:outerShdw blurRad="38100" dist="38100" dir="2700000" algn="tl">
                    <a:srgbClr val="000000">
                      <a:alpha val="43137"/>
                    </a:srgbClr>
                  </a:outerShdw>
                </a:effectLst>
              </a:rPr>
              <a:t>America</a:t>
            </a:r>
            <a:r>
              <a:rPr lang="en-US" sz="2800" dirty="0" smtClean="0"/>
              <a:t>, Social welfare means giving money to the poor– to people who cannot or do not work to support themselves and their families.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7" name="Rectangle 7"/>
          <p:cNvSpPr>
            <a:spLocks noGrp="1" noChangeArrowheads="1"/>
          </p:cNvSpPr>
          <p:nvPr>
            <p:ph type="title"/>
          </p:nvPr>
        </p:nvSpPr>
        <p:spPr>
          <a:solidFill>
            <a:schemeClr val="accent1">
              <a:lumMod val="20000"/>
              <a:lumOff val="80000"/>
            </a:schemeClr>
          </a:solidFill>
        </p:spPr>
        <p:txBody>
          <a:bodyPr/>
          <a:lstStyle/>
          <a:p>
            <a:pPr eaLnBrk="1" hangingPunct="1">
              <a:defRPr/>
            </a:pPr>
            <a:r>
              <a:rPr lang="en-US" dirty="0" smtClean="0"/>
              <a:t>Social welfare defined</a:t>
            </a:r>
          </a:p>
        </p:txBody>
      </p:sp>
      <p:sp>
        <p:nvSpPr>
          <p:cNvPr id="76806" name="Rectangle 6"/>
          <p:cNvSpPr>
            <a:spLocks noGrp="1" noChangeArrowheads="1"/>
          </p:cNvSpPr>
          <p:nvPr>
            <p:ph idx="1"/>
          </p:nvPr>
        </p:nvSpPr>
        <p:spPr/>
        <p:txBody>
          <a:bodyPr/>
          <a:lstStyle/>
          <a:p>
            <a:pPr eaLnBrk="1" hangingPunct="1">
              <a:lnSpc>
                <a:spcPct val="120000"/>
              </a:lnSpc>
              <a:defRPr/>
            </a:pPr>
            <a:r>
              <a:rPr lang="en-US" smtClean="0"/>
              <a:t>Another meaning of social welfare derives from its role as an academic discipline. In this sense social welfare is the study of agencies, programmes, personnel, and policies which focus on the delivery of social services to individuals, groups and communities.</a:t>
            </a:r>
          </a:p>
          <a:p>
            <a:pPr eaLnBrk="1" hangingPunct="1">
              <a:lnSpc>
                <a:spcPct val="120000"/>
              </a:lnSpc>
              <a:buFont typeface="Wingdings" pitchFamily="2" charset="2"/>
              <a:buNone/>
              <a:defRPr/>
            </a:pP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a:xfrm>
            <a:off x="457200" y="914400"/>
            <a:ext cx="8229600" cy="5181600"/>
          </a:xfrm>
        </p:spPr>
        <p:txBody>
          <a:bodyPr/>
          <a:lstStyle/>
          <a:p>
            <a:pPr eaLnBrk="1" hangingPunct="1">
              <a:defRPr/>
            </a:pPr>
            <a:r>
              <a:rPr lang="en-US" dirty="0" smtClean="0"/>
              <a:t>One of the functions of social welfare discipline is to educate and train social workers. </a:t>
            </a:r>
          </a:p>
          <a:p>
            <a:pPr eaLnBrk="1" hangingPunct="1">
              <a:defRPr/>
            </a:pPr>
            <a:r>
              <a:rPr lang="en-US" dirty="0" smtClean="0"/>
              <a:t>Some colleges and universities call their professional preparation </a:t>
            </a:r>
            <a:r>
              <a:rPr lang="en-US" dirty="0" err="1" smtClean="0"/>
              <a:t>programme</a:t>
            </a:r>
            <a:r>
              <a:rPr lang="en-US" dirty="0" smtClean="0"/>
              <a:t> for social work practice “social work” and  other call their </a:t>
            </a:r>
            <a:r>
              <a:rPr lang="en-US" dirty="0" err="1" smtClean="0"/>
              <a:t>programmes</a:t>
            </a:r>
            <a:r>
              <a:rPr lang="en-US" dirty="0" smtClean="0"/>
              <a:t> as social welfare.</a:t>
            </a:r>
          </a:p>
          <a:p>
            <a:pPr eaLnBrk="1" hangingPunct="1">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28600"/>
            <a:ext cx="8229600" cy="1189038"/>
          </a:xfrm>
          <a:solidFill>
            <a:srgbClr val="00FF00"/>
          </a:solidFill>
        </p:spPr>
        <p:txBody>
          <a:bodyPr>
            <a:normAutofit fontScale="90000"/>
          </a:bodyPr>
          <a:lstStyle/>
          <a:p>
            <a:pPr eaLnBrk="1" hangingPunct="1">
              <a:defRPr/>
            </a:pPr>
            <a:r>
              <a:rPr lang="en-US" sz="4000" smtClean="0"/>
              <a:t>Social services &amp; social welfare services</a:t>
            </a:r>
          </a:p>
        </p:txBody>
      </p:sp>
      <p:sp>
        <p:nvSpPr>
          <p:cNvPr id="28675" name="Rectangle 3"/>
          <p:cNvSpPr>
            <a:spLocks noGrp="1" noChangeArrowheads="1"/>
          </p:cNvSpPr>
          <p:nvPr>
            <p:ph idx="1"/>
          </p:nvPr>
        </p:nvSpPr>
        <p:spPr>
          <a:noFill/>
        </p:spPr>
        <p:txBody>
          <a:bodyPr/>
          <a:lstStyle/>
          <a:p>
            <a:pPr eaLnBrk="1" hangingPunct="1">
              <a:defRPr/>
            </a:pPr>
            <a:r>
              <a:rPr lang="en-US" sz="4400" dirty="0" smtClean="0"/>
              <a:t>Social services</a:t>
            </a:r>
          </a:p>
          <a:p>
            <a:pPr eaLnBrk="1" hangingPunct="1">
              <a:defRPr/>
            </a:pPr>
            <a:r>
              <a:rPr lang="en-US" dirty="0" smtClean="0"/>
              <a:t>refer to mean those services which are required on a very extensive scale by the normal population. </a:t>
            </a:r>
          </a:p>
          <a:p>
            <a:pPr eaLnBrk="1" hangingPunct="1">
              <a:defRPr/>
            </a:pPr>
            <a:r>
              <a:rPr lang="en-US" dirty="0" smtClean="0"/>
              <a:t>These services seek to meet the basic needs of the people and include services for health, education, housing, communication etc.</a:t>
            </a:r>
            <a:endParaRPr lang="en-US" sz="4400" dirty="0" smtClean="0"/>
          </a:p>
          <a:p>
            <a:pPr eaLnBrk="1" hangingPunct="1">
              <a:defRPr/>
            </a:pPr>
            <a:endParaRPr lang="en-US" sz="4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solidFill>
            <a:srgbClr val="00FFFF"/>
          </a:solidFill>
        </p:spPr>
        <p:txBody>
          <a:bodyPr/>
          <a:lstStyle/>
          <a:p>
            <a:pPr eaLnBrk="1" hangingPunct="1">
              <a:defRPr/>
            </a:pPr>
            <a:r>
              <a:rPr lang="en-US" smtClean="0"/>
              <a:t>social welfare services</a:t>
            </a:r>
          </a:p>
        </p:txBody>
      </p:sp>
      <p:sp>
        <p:nvSpPr>
          <p:cNvPr id="25603" name="Rectangle 3"/>
          <p:cNvSpPr>
            <a:spLocks noGrp="1" noChangeArrowheads="1"/>
          </p:cNvSpPr>
          <p:nvPr>
            <p:ph idx="1"/>
          </p:nvPr>
        </p:nvSpPr>
        <p:spPr>
          <a:xfrm>
            <a:off x="457200" y="1981200"/>
            <a:ext cx="8229600" cy="4114800"/>
          </a:xfrm>
          <a:noFill/>
        </p:spPr>
        <p:txBody>
          <a:bodyPr/>
          <a:lstStyle/>
          <a:p>
            <a:pPr eaLnBrk="1" hangingPunct="1">
              <a:defRPr/>
            </a:pPr>
            <a:r>
              <a:rPr lang="en-US" sz="2800" dirty="0" smtClean="0"/>
              <a:t>Not only in In Pakistani context but the entire ESCAP region the term is used to describe those services which are required by the vulnerable sections of the society and includes services for </a:t>
            </a:r>
          </a:p>
          <a:p>
            <a:pPr eaLnBrk="1" hangingPunct="1">
              <a:buFont typeface="Wingdings" pitchFamily="2" charset="2"/>
              <a:buNone/>
              <a:defRPr/>
            </a:pPr>
            <a:r>
              <a:rPr lang="en-US" sz="2800" dirty="0" smtClean="0"/>
              <a:t>   the handicapped and the traditionally under privileged groups such as minorities, women, children  etc. </a:t>
            </a:r>
          </a:p>
          <a:p>
            <a:pPr eaLnBrk="1" hangingPunct="1">
              <a:defRPr/>
            </a:pPr>
            <a:r>
              <a:rPr lang="en-US" sz="2800" dirty="0"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en-US" smtClean="0"/>
              <a:t>SOCAIL POLICY DEFINED</a:t>
            </a:r>
          </a:p>
        </p:txBody>
      </p:sp>
      <p:sp>
        <p:nvSpPr>
          <p:cNvPr id="77827" name="Rectangle 3"/>
          <p:cNvSpPr>
            <a:spLocks noGrp="1" noChangeArrowheads="1"/>
          </p:cNvSpPr>
          <p:nvPr>
            <p:ph idx="1"/>
          </p:nvPr>
        </p:nvSpPr>
        <p:spPr/>
        <p:txBody>
          <a:bodyPr/>
          <a:lstStyle/>
          <a:p>
            <a:pPr eaLnBrk="1" hangingPunct="1">
              <a:lnSpc>
                <a:spcPct val="90000"/>
              </a:lnSpc>
              <a:defRPr/>
            </a:pPr>
            <a:r>
              <a:rPr lang="en-US" sz="4400" smtClean="0"/>
              <a:t>Government policy in the area of welfare, and the academic study  of its development, implementation and impacts, is called social policy</a:t>
            </a:r>
            <a:r>
              <a:rPr lang="en-US" smtClean="0"/>
              <a:t>.</a:t>
            </a:r>
          </a:p>
          <a:p>
            <a:pPr eaLnBrk="1" hangingPunct="1">
              <a:lnSpc>
                <a:spcPct val="90000"/>
              </a:lnSpc>
              <a:defRPr/>
            </a:pPr>
            <a:endParaRPr lang="en-US" smtClean="0"/>
          </a:p>
          <a:p>
            <a:pPr eaLnBrk="1" hangingPunct="1">
              <a:lnSpc>
                <a:spcPct val="90000"/>
              </a:lnSpc>
              <a:defRPr/>
            </a:pPr>
            <a:endParaRPr lang="en-US" sz="2400" smtClean="0"/>
          </a:p>
        </p:txBody>
      </p:sp>
      <p:sp>
        <p:nvSpPr>
          <p:cNvPr id="4" name="Rectangle 3"/>
          <p:cNvSpPr/>
          <p:nvPr/>
        </p:nvSpPr>
        <p:spPr>
          <a:xfrm>
            <a:off x="685800" y="5257800"/>
            <a:ext cx="77724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dirty="0" smtClean="0"/>
              <a:t>a program of actions adopted by a person, group, or government, or the set of principles on which they are </a:t>
            </a:r>
            <a:r>
              <a:rPr lang="en-US" b="1" dirty="0" smtClean="0"/>
              <a:t>based</a:t>
            </a:r>
            <a:br>
              <a:rPr lang="en-US" b="1" dirty="0" smtClean="0"/>
            </a:br>
            <a:endParaRPr lang="en-US" b="1" dirty="0" smtClean="0"/>
          </a:p>
          <a:p>
            <a:r>
              <a:rPr lang="en-US" dirty="0" smtClean="0"/>
              <a:t>Microsoft</a:t>
            </a:r>
            <a:r>
              <a:rPr lang="en-US" dirty="0" smtClean="0"/>
              <a:t>® Encarta® 2009. © 1993-2008 Microsoft Corporation. All rights reserved.</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457200" y="762000"/>
            <a:ext cx="8229600" cy="5334000"/>
          </a:xfrm>
        </p:spPr>
        <p:txBody>
          <a:bodyPr/>
          <a:lstStyle/>
          <a:p>
            <a:pPr eaLnBrk="1" hangingPunct="1">
              <a:defRPr/>
            </a:pPr>
            <a:r>
              <a:rPr lang="en-US" sz="3600" smtClean="0"/>
              <a:t>The general accepted concept of social policy  encompasses education, health, housing, social security,, including transfer payments such as pension, and the personal social services.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457200" y="457200"/>
            <a:ext cx="8229600" cy="5562600"/>
          </a:xfrm>
        </p:spPr>
        <p:txBody>
          <a:bodyPr/>
          <a:lstStyle/>
          <a:p>
            <a:pPr eaLnBrk="1" hangingPunct="1">
              <a:defRPr/>
            </a:pPr>
            <a:r>
              <a:rPr lang="en-US" sz="3600" smtClean="0"/>
              <a:t>The academic study of social policy developed initially  as part of the longer established  study of government policy associated with political science and public administration. Consequently, the field of study was originally that of social administration, which centered on the empirical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457200" y="609600"/>
            <a:ext cx="8229600" cy="5486400"/>
          </a:xfrm>
        </p:spPr>
        <p:txBody>
          <a:bodyPr/>
          <a:lstStyle/>
          <a:p>
            <a:pPr eaLnBrk="1" hangingPunct="1">
              <a:defRPr/>
            </a:pPr>
            <a:r>
              <a:rPr lang="en-US" smtClean="0"/>
              <a:t>examination of policy and the issues  it was concerned with. This tradition is still central to the discipline, providing important information and analysis, such as by using evidences of government expenditure patterns to test assumption about the nature of government policies.  </a:t>
            </a:r>
          </a:p>
          <a:p>
            <a:pPr eaLnBrk="1" hangingPunct="1">
              <a:defRPr/>
            </a:pPr>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solidFill>
            <a:srgbClr val="FF9900"/>
          </a:solidFill>
        </p:spPr>
        <p:txBody>
          <a:bodyPr/>
          <a:lstStyle/>
          <a:p>
            <a:pPr eaLnBrk="1" hangingPunct="1">
              <a:defRPr/>
            </a:pPr>
            <a:r>
              <a:rPr lang="en-US" sz="4800" smtClean="0"/>
              <a:t>Welfare State</a:t>
            </a:r>
          </a:p>
        </p:txBody>
      </p:sp>
      <p:sp>
        <p:nvSpPr>
          <p:cNvPr id="24579" name="Rectangle 3"/>
          <p:cNvSpPr>
            <a:spLocks noGrp="1" noChangeArrowheads="1"/>
          </p:cNvSpPr>
          <p:nvPr>
            <p:ph idx="1"/>
          </p:nvPr>
        </p:nvSpPr>
        <p:spPr>
          <a:xfrm>
            <a:off x="457200" y="1981200"/>
            <a:ext cx="8229600" cy="4114800"/>
          </a:xfrm>
          <a:noFill/>
        </p:spPr>
        <p:txBody>
          <a:bodyPr/>
          <a:lstStyle/>
          <a:p>
            <a:pPr eaLnBrk="1" hangingPunct="1">
              <a:lnSpc>
                <a:spcPct val="80000"/>
              </a:lnSpc>
              <a:defRPr/>
            </a:pPr>
            <a:r>
              <a:rPr lang="en-US" sz="2800" dirty="0" smtClean="0"/>
              <a:t>welfare state is a buzz word today. Every country call herself a welfare state but the level of welfare services vary from society to society.</a:t>
            </a:r>
          </a:p>
          <a:p>
            <a:pPr eaLnBrk="1" hangingPunct="1">
              <a:lnSpc>
                <a:spcPct val="80000"/>
              </a:lnSpc>
              <a:defRPr/>
            </a:pPr>
            <a:r>
              <a:rPr lang="en-US" sz="2800" dirty="0" smtClean="0"/>
              <a:t>The term refers to “those societies where the government  has the responsibility for the wellbeing of the citizens and that this cannot be entrusted to the individual, private corporations, or local community.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idx="1"/>
          </p:nvPr>
        </p:nvSpPr>
        <p:spPr>
          <a:xfrm>
            <a:off x="457200" y="609600"/>
            <a:ext cx="8229600" cy="5410200"/>
          </a:xfrm>
        </p:spPr>
        <p:txBody>
          <a:bodyPr/>
          <a:lstStyle/>
          <a:p>
            <a:pPr eaLnBrk="1" hangingPunct="1">
              <a:defRPr/>
            </a:pPr>
            <a:r>
              <a:rPr lang="en-US" dirty="0" smtClean="0"/>
              <a:t>A welfare state typically protects people against poverty by means of </a:t>
            </a:r>
          </a:p>
          <a:p>
            <a:pPr marL="971550" lvl="1" indent="-514350" eaLnBrk="1" hangingPunct="1">
              <a:buFont typeface="+mj-lt"/>
              <a:buAutoNum type="arabicPeriod"/>
              <a:defRPr/>
            </a:pPr>
            <a:r>
              <a:rPr lang="en-US" dirty="0" smtClean="0"/>
              <a:t>Unemployment benefits</a:t>
            </a:r>
          </a:p>
          <a:p>
            <a:pPr marL="971550" lvl="1" indent="-514350" eaLnBrk="1" hangingPunct="1">
              <a:buFont typeface="+mj-lt"/>
              <a:buAutoNum type="arabicPeriod"/>
              <a:defRPr/>
            </a:pPr>
            <a:r>
              <a:rPr lang="en-US" dirty="0" smtClean="0"/>
              <a:t>Family allowances</a:t>
            </a:r>
          </a:p>
          <a:p>
            <a:pPr marL="971550" lvl="1" indent="-514350" eaLnBrk="1" hangingPunct="1">
              <a:buFont typeface="+mj-lt"/>
              <a:buAutoNum type="arabicPeriod"/>
              <a:defRPr/>
            </a:pPr>
            <a:r>
              <a:rPr lang="en-US" dirty="0" smtClean="0"/>
              <a:t>Income supplements for the poorly paid and</a:t>
            </a:r>
          </a:p>
          <a:p>
            <a:pPr marL="971550" lvl="1" indent="-514350" eaLnBrk="1" hangingPunct="1">
              <a:buFont typeface="+mj-lt"/>
              <a:buAutoNum type="arabicPeriod"/>
              <a:defRPr/>
            </a:pPr>
            <a:r>
              <a:rPr lang="en-US" dirty="0" smtClean="0"/>
              <a:t>Old age pension</a:t>
            </a:r>
          </a:p>
          <a:p>
            <a:pPr eaLnBrk="1" hangingPunct="1">
              <a:defRPr/>
            </a:pPr>
            <a:r>
              <a:rPr lang="en-US" dirty="0" smtClean="0"/>
              <a:t>   the state provide comprehensive medical care, free education, public housing. </a:t>
            </a:r>
            <a:endParaRPr lang="en-US" dirty="0" smtClean="0"/>
          </a:p>
          <a:p>
            <a:pPr eaLnBrk="1" hangingPunct="1">
              <a:defRPr/>
            </a:pPr>
            <a:r>
              <a:rPr lang="en-US" dirty="0" smtClean="0"/>
              <a:t>These </a:t>
            </a:r>
            <a:r>
              <a:rPr lang="en-US" dirty="0" err="1" smtClean="0"/>
              <a:t>programmes</a:t>
            </a:r>
            <a:r>
              <a:rPr lang="en-US" dirty="0" smtClean="0"/>
              <a:t> are financed by state insurance schemes and taxation.</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457200" y="533400"/>
            <a:ext cx="8229600" cy="5486400"/>
          </a:xfrm>
        </p:spPr>
        <p:txBody>
          <a:bodyPr/>
          <a:lstStyle/>
          <a:p>
            <a:pPr eaLnBrk="1" hangingPunct="1">
              <a:defRPr/>
            </a:pPr>
            <a:r>
              <a:rPr lang="en-US" sz="2800" dirty="0" smtClean="0"/>
              <a:t>According to W. A. Friedlander, social welfare is “</a:t>
            </a:r>
            <a:r>
              <a:rPr lang="en-US" sz="2800" i="1" dirty="0" smtClean="0">
                <a:effectLst>
                  <a:glow rad="228600">
                    <a:schemeClr val="accent2">
                      <a:satMod val="175000"/>
                      <a:alpha val="40000"/>
                    </a:schemeClr>
                  </a:glow>
                </a:effectLst>
              </a:rPr>
              <a:t>an organized system of laws, </a:t>
            </a:r>
            <a:r>
              <a:rPr lang="en-US" sz="2800" i="1" dirty="0" err="1" smtClean="0">
                <a:effectLst>
                  <a:glow rad="228600">
                    <a:schemeClr val="accent2">
                      <a:satMod val="175000"/>
                      <a:alpha val="40000"/>
                    </a:schemeClr>
                  </a:glow>
                </a:effectLst>
              </a:rPr>
              <a:t>programmes</a:t>
            </a:r>
            <a:r>
              <a:rPr lang="en-US" sz="2800" i="1" dirty="0" smtClean="0">
                <a:effectLst>
                  <a:glow rad="228600">
                    <a:schemeClr val="accent2">
                      <a:satMod val="175000"/>
                      <a:alpha val="40000"/>
                    </a:schemeClr>
                  </a:glow>
                </a:effectLst>
              </a:rPr>
              <a:t>, benefits, and services, which  strengthens or assures provision for meeting social needs…basic for the welfare of the population </a:t>
            </a:r>
            <a:r>
              <a:rPr lang="en-US" sz="2800" i="1" dirty="0" smtClean="0"/>
              <a:t>and … the social order… to aid individuals and groups to attain satisfying standard of life and health , and personal and social relationships which permit them to develop their full capacities and to promote their well-being in harmony with their families and the economy</a:t>
            </a:r>
            <a:r>
              <a:rPr lang="en-US" sz="2800" dirty="0" smtClean="0"/>
              <a:t>.</a:t>
            </a:r>
          </a:p>
          <a:p>
            <a:pPr eaLnBrk="1" hangingPunct="1">
              <a:defRPr/>
            </a:pPr>
            <a:r>
              <a:rPr lang="en-US" sz="1600" dirty="0" smtClean="0"/>
              <a:t>( Phyllis J, Day.1989,</a:t>
            </a:r>
            <a:r>
              <a:rPr lang="en-US" sz="1600" i="1" dirty="0" smtClean="0"/>
              <a:t> A  New History of Social  Welfare </a:t>
            </a:r>
            <a:r>
              <a:rPr lang="en-US" sz="1600" dirty="0" smtClean="0"/>
              <a:t>. London: </a:t>
            </a:r>
            <a:r>
              <a:rPr lang="en-US" sz="1600" dirty="0" err="1" smtClean="0"/>
              <a:t>Allyn</a:t>
            </a:r>
            <a:r>
              <a:rPr lang="en-US" sz="1600" dirty="0" smtClean="0"/>
              <a:t> &amp; Bacon,p.34.)</a:t>
            </a:r>
            <a:r>
              <a:rPr lang="en-US" sz="2800" i="1" dirty="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457200" y="457200"/>
            <a:ext cx="8229600" cy="5562600"/>
          </a:xfrm>
        </p:spPr>
        <p:txBody>
          <a:bodyPr/>
          <a:lstStyle/>
          <a:p>
            <a:pPr eaLnBrk="1" hangingPunct="1">
              <a:defRPr/>
            </a:pPr>
            <a:r>
              <a:rPr lang="en-US" sz="3600" smtClean="0"/>
              <a:t>Welfare</a:t>
            </a:r>
            <a:r>
              <a:rPr lang="en-US" sz="4400" smtClean="0"/>
              <a:t> </a:t>
            </a:r>
            <a:r>
              <a:rPr lang="en-US" sz="3600" smtClean="0"/>
              <a:t>state</a:t>
            </a:r>
            <a:r>
              <a:rPr lang="en-US" sz="4400" smtClean="0"/>
              <a:t> </a:t>
            </a:r>
            <a:r>
              <a:rPr lang="en-US" sz="3600" smtClean="0"/>
              <a:t>also refers to organizing, financing, and provision of  welfare benefits and services by government.</a:t>
            </a:r>
          </a:p>
          <a:p>
            <a:pPr eaLnBrk="1" hangingPunct="1">
              <a:buFont typeface="Wingdings" pitchFamily="2" charset="2"/>
              <a:buNone/>
              <a:defRPr/>
            </a:pPr>
            <a:r>
              <a:rPr lang="en-US" sz="3600" smtClean="0"/>
              <a:t> The term “ welfare state” is used to describe the combination of benefits and services intended to increase the well-being of citizens and provided either directly or indirectly. </a:t>
            </a:r>
            <a:endParaRPr lang="en-US" smtClean="0"/>
          </a:p>
          <a:p>
            <a:pPr eaLnBrk="1" hangingPunct="1">
              <a:buFont typeface="Wingdings" pitchFamily="2" charset="2"/>
              <a:buNone/>
              <a:defRPr/>
            </a:pPr>
            <a:r>
              <a:rPr lang="en-US" smtClean="0"/>
              <a:t> </a:t>
            </a:r>
            <a:endParaRPr lang="en-US" sz="40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457200" y="685800"/>
            <a:ext cx="8229600" cy="5410200"/>
          </a:xfrm>
        </p:spPr>
        <p:txBody>
          <a:bodyPr/>
          <a:lstStyle/>
          <a:p>
            <a:pPr eaLnBrk="1" hangingPunct="1">
              <a:buFont typeface="Wingdings" pitchFamily="2" charset="2"/>
              <a:buNone/>
              <a:defRPr/>
            </a:pPr>
            <a:r>
              <a:rPr lang="en-US" sz="4400" smtClean="0"/>
              <a:t>The welfare state also seeks to relieve poverty and reduce inequality by guaranteeing a minimum level of financial assistance  through social security or unemployment benefits</a:t>
            </a:r>
            <a:r>
              <a:rPr lang="en-US" sz="4000" smtClean="0"/>
              <a:t>.</a:t>
            </a:r>
          </a:p>
          <a:p>
            <a:pPr eaLnBrk="1" hangingPunct="1">
              <a:defRPr/>
            </a:pPr>
            <a:endParaRPr lang="en-US" sz="4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a:xfrm>
            <a:off x="457200" y="457200"/>
            <a:ext cx="8229600" cy="5562600"/>
          </a:xfrm>
        </p:spPr>
        <p:txBody>
          <a:bodyPr/>
          <a:lstStyle/>
          <a:p>
            <a:pPr eaLnBrk="1" hangingPunct="1">
              <a:defRPr/>
            </a:pPr>
            <a:endParaRPr lang="en-US" sz="2400" dirty="0" smtClean="0"/>
          </a:p>
          <a:p>
            <a:pPr eaLnBrk="1" hangingPunct="1">
              <a:defRPr/>
            </a:pPr>
            <a:r>
              <a:rPr lang="en-US" dirty="0" smtClean="0"/>
              <a:t>Another expert says it  is </a:t>
            </a:r>
          </a:p>
          <a:p>
            <a:pPr eaLnBrk="1" hangingPunct="1">
              <a:defRPr/>
            </a:pPr>
            <a:r>
              <a:rPr lang="en-US" dirty="0" smtClean="0"/>
              <a:t>“ a nation’s system of</a:t>
            </a:r>
            <a:r>
              <a:rPr lang="en-US" sz="4000" dirty="0" smtClean="0"/>
              <a:t> </a:t>
            </a:r>
            <a:r>
              <a:rPr lang="en-US" dirty="0" err="1" smtClean="0"/>
              <a:t>programmes</a:t>
            </a:r>
            <a:r>
              <a:rPr lang="en-US" dirty="0" smtClean="0"/>
              <a:t>, </a:t>
            </a:r>
            <a:r>
              <a:rPr lang="en-US" dirty="0" smtClean="0"/>
              <a:t>benefits, and </a:t>
            </a:r>
            <a:r>
              <a:rPr lang="en-US" dirty="0" smtClean="0"/>
              <a:t>services that help people meet those social , economic, educational and health needs that are fundamental to the maintenance of society.”</a:t>
            </a:r>
          </a:p>
          <a:p>
            <a:pPr eaLnBrk="1" hangingPunct="1">
              <a:buFont typeface="Wingdings" pitchFamily="2" charset="2"/>
              <a:buNone/>
              <a:defRPr/>
            </a:pPr>
            <a:endParaRPr lang="en-US" dirty="0" smtClean="0"/>
          </a:p>
          <a:p>
            <a:pPr eaLnBrk="1" hangingPunct="1">
              <a:defRPr/>
            </a:pPr>
            <a:r>
              <a:rPr lang="en-US" sz="1800" dirty="0" smtClean="0"/>
              <a:t>( Karen k, Kirst-Ashman,2007, </a:t>
            </a:r>
            <a:r>
              <a:rPr lang="en-US" sz="1800" i="1" dirty="0" smtClean="0"/>
              <a:t>Introduction to Social work &amp; social welfare</a:t>
            </a:r>
            <a:r>
              <a:rPr lang="en-US" sz="1800" dirty="0" smtClean="0"/>
              <a:t>. Belmont :Thomson, p.6.)</a:t>
            </a:r>
            <a:r>
              <a:rPr lang="en-US"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457200"/>
            <a:ext cx="8229600" cy="5562600"/>
          </a:xfrm>
        </p:spPr>
        <p:txBody>
          <a:bodyPr/>
          <a:lstStyle/>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r>
              <a:rPr lang="en-US" dirty="0" smtClean="0"/>
              <a:t>For simplicity, the term is defined  here in two different ways namely</a:t>
            </a:r>
          </a:p>
          <a:p>
            <a:pPr eaLnBrk="1" hangingPunct="1">
              <a:defRPr/>
            </a:pPr>
            <a:r>
              <a:rPr lang="en-US" dirty="0" smtClean="0">
                <a:effectLst>
                  <a:glow rad="228600">
                    <a:schemeClr val="accent3">
                      <a:satMod val="175000"/>
                      <a:alpha val="40000"/>
                    </a:schemeClr>
                  </a:glow>
                  <a:outerShdw blurRad="38100" dist="38100" dir="2700000" algn="tl">
                    <a:srgbClr val="000000">
                      <a:alpha val="43137"/>
                    </a:srgbClr>
                  </a:outerShdw>
                </a:effectLst>
              </a:rPr>
              <a:t>1. The Descriptive definition and </a:t>
            </a:r>
          </a:p>
          <a:p>
            <a:pPr eaLnBrk="1" hangingPunct="1">
              <a:defRPr/>
            </a:pPr>
            <a:r>
              <a:rPr lang="en-US" dirty="0" smtClean="0">
                <a:effectLst>
                  <a:glow rad="228600">
                    <a:schemeClr val="accent4">
                      <a:satMod val="175000"/>
                      <a:alpha val="40000"/>
                    </a:schemeClr>
                  </a:glow>
                  <a:outerShdw blurRad="38100" dist="38100" dir="2700000" algn="tl">
                    <a:srgbClr val="000000">
                      <a:alpha val="43137"/>
                    </a:srgbClr>
                  </a:outerShdw>
                </a:effectLst>
              </a:rPr>
              <a:t>2. the Functional definition. </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solidFill>
            <a:srgbClr val="00CCFF"/>
          </a:solidFill>
        </p:spPr>
        <p:txBody>
          <a:bodyPr/>
          <a:lstStyle/>
          <a:p>
            <a:pPr eaLnBrk="1" hangingPunct="1">
              <a:defRPr/>
            </a:pPr>
            <a:r>
              <a:rPr lang="en-US" smtClean="0"/>
              <a:t>The Descriptive Definition</a:t>
            </a:r>
          </a:p>
        </p:txBody>
      </p:sp>
      <p:sp>
        <p:nvSpPr>
          <p:cNvPr id="39939" name="Rectangle 3"/>
          <p:cNvSpPr>
            <a:spLocks noGrp="1" noChangeArrowheads="1"/>
          </p:cNvSpPr>
          <p:nvPr>
            <p:ph idx="1"/>
          </p:nvPr>
        </p:nvSpPr>
        <p:spPr>
          <a:noFill/>
        </p:spPr>
        <p:txBody>
          <a:bodyPr/>
          <a:lstStyle/>
          <a:p>
            <a:pPr eaLnBrk="1" hangingPunct="1">
              <a:lnSpc>
                <a:spcPct val="90000"/>
              </a:lnSpc>
              <a:defRPr/>
            </a:pPr>
            <a:r>
              <a:rPr lang="en-US" dirty="0" smtClean="0"/>
              <a:t>The descriptive definition further falls into two categories</a:t>
            </a:r>
          </a:p>
          <a:p>
            <a:pPr eaLnBrk="1" hangingPunct="1">
              <a:lnSpc>
                <a:spcPct val="90000"/>
              </a:lnSpc>
              <a:defRPr/>
            </a:pPr>
            <a:endParaRPr lang="en-US" dirty="0" smtClean="0"/>
          </a:p>
          <a:p>
            <a:pPr marL="914400" lvl="1" indent="-514350">
              <a:lnSpc>
                <a:spcPct val="90000"/>
              </a:lnSpc>
              <a:buFont typeface="+mj-lt"/>
              <a:buAutoNum type="arabicPeriod"/>
              <a:defRPr/>
            </a:pPr>
            <a:r>
              <a:rPr lang="en-US" dirty="0" smtClean="0"/>
              <a:t>Social welfare  as Non-market economic transfers  </a:t>
            </a:r>
          </a:p>
          <a:p>
            <a:pPr marL="914400" lvl="1" indent="-514350">
              <a:lnSpc>
                <a:spcPct val="90000"/>
              </a:lnSpc>
              <a:buFont typeface="+mj-lt"/>
              <a:buAutoNum type="arabicPeriod"/>
              <a:defRPr/>
            </a:pPr>
            <a:endParaRPr lang="en-US" dirty="0" smtClean="0"/>
          </a:p>
          <a:p>
            <a:pPr marL="914400" lvl="1" indent="-514350">
              <a:lnSpc>
                <a:spcPct val="90000"/>
              </a:lnSpc>
              <a:buFont typeface="+mj-lt"/>
              <a:buAutoNum type="arabicPeriod"/>
              <a:defRPr/>
            </a:pPr>
            <a:r>
              <a:rPr lang="en-US" dirty="0" smtClean="0"/>
              <a:t>Social welfare as services to meet basic needs</a:t>
            </a:r>
          </a:p>
        </p:txBody>
      </p:sp>
      <p:sp>
        <p:nvSpPr>
          <p:cNvPr id="5" name="TextBox 4"/>
          <p:cNvSpPr txBox="1"/>
          <p:nvPr/>
        </p:nvSpPr>
        <p:spPr>
          <a:xfrm>
            <a:off x="457200" y="5029200"/>
            <a:ext cx="8458201" cy="1754326"/>
          </a:xfrm>
          <a:prstGeom prst="rect">
            <a:avLst/>
          </a:prstGeom>
          <a:noFill/>
        </p:spPr>
        <p:txBody>
          <a:bodyPr wrap="square" rtlCol="0">
            <a:spAutoFit/>
          </a:bodyPr>
          <a:lstStyle/>
          <a:p>
            <a:r>
              <a:rPr lang="en-US" b="1" dirty="0" smtClean="0"/>
              <a:t>Descriptive</a:t>
            </a:r>
            <a:r>
              <a:rPr lang="en-US" dirty="0" smtClean="0"/>
              <a:t>: explain something: to give an account of something by giving details of its characteristics</a:t>
            </a:r>
            <a:r>
              <a:rPr lang="ur-PK" dirty="0" smtClean="0"/>
              <a:t>۔</a:t>
            </a:r>
            <a:endParaRPr lang="en-US" b="1" dirty="0" smtClean="0"/>
          </a:p>
          <a:p>
            <a:r>
              <a:rPr lang="en-US" b="1" dirty="0" smtClean="0"/>
              <a:t>classifying</a:t>
            </a:r>
            <a:r>
              <a:rPr lang="en-US" b="1" dirty="0"/>
              <a:t>: </a:t>
            </a:r>
            <a:r>
              <a:rPr lang="en-US" dirty="0"/>
              <a:t>serving mainly to label, describe, or </a:t>
            </a:r>
            <a:r>
              <a:rPr lang="en-US" dirty="0" smtClean="0"/>
              <a:t>classify. </a:t>
            </a:r>
          </a:p>
          <a:p>
            <a:endParaRPr lang="en-US" dirty="0"/>
          </a:p>
          <a:p>
            <a:r>
              <a:rPr lang="en-US" b="1" i="1" dirty="0" smtClean="0"/>
              <a:t>Descriptive definition of social welfare labels/classifies Social Welfare as services for the needy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04800"/>
            <a:ext cx="8229600" cy="1143000"/>
          </a:xfrm>
          <a:noFill/>
        </p:spPr>
        <p:txBody>
          <a:bodyPr>
            <a:normAutofit fontScale="90000"/>
          </a:bodyPr>
          <a:lstStyle/>
          <a:p>
            <a:pPr eaLnBrk="1" hangingPunct="1">
              <a:defRPr/>
            </a:pPr>
            <a:r>
              <a:rPr lang="en-US" sz="4000" b="1" dirty="0" smtClean="0"/>
              <a:t>1. Social welfare  as Non-market economic transfers of Benefits </a:t>
            </a:r>
          </a:p>
        </p:txBody>
      </p:sp>
      <p:sp>
        <p:nvSpPr>
          <p:cNvPr id="41987" name="Rectangle 3"/>
          <p:cNvSpPr>
            <a:spLocks noGrp="1" noChangeArrowheads="1"/>
          </p:cNvSpPr>
          <p:nvPr>
            <p:ph idx="1"/>
          </p:nvPr>
        </p:nvSpPr>
        <p:spPr>
          <a:noFill/>
        </p:spPr>
        <p:txBody>
          <a:bodyPr/>
          <a:lstStyle/>
          <a:p>
            <a:pPr eaLnBrk="1" hangingPunct="1">
              <a:lnSpc>
                <a:spcPct val="90000"/>
              </a:lnSpc>
              <a:defRPr/>
            </a:pPr>
            <a:r>
              <a:rPr lang="en-US" sz="2800" dirty="0" smtClean="0"/>
              <a:t>Under Market System if some one needs some goods or services, he or she has to pay for that as per market value. </a:t>
            </a:r>
          </a:p>
          <a:p>
            <a:pPr eaLnBrk="1" hangingPunct="1">
              <a:lnSpc>
                <a:spcPct val="90000"/>
              </a:lnSpc>
              <a:defRPr/>
            </a:pPr>
            <a:r>
              <a:rPr lang="en-US" sz="2800" dirty="0" smtClean="0"/>
              <a:t>But social welfare services do not operate this way.</a:t>
            </a:r>
          </a:p>
          <a:p>
            <a:pPr eaLnBrk="1" hangingPunct="1">
              <a:lnSpc>
                <a:spcPct val="90000"/>
              </a:lnSpc>
              <a:defRPr/>
            </a:pPr>
            <a:endParaRPr lang="en-US" sz="2800" dirty="0" smtClean="0"/>
          </a:p>
          <a:p>
            <a:pPr eaLnBrk="1" hangingPunct="1">
              <a:lnSpc>
                <a:spcPct val="90000"/>
              </a:lnSpc>
              <a:defRPr/>
            </a:pPr>
            <a:r>
              <a:rPr lang="en-US" sz="2800" dirty="0" smtClean="0"/>
              <a:t>Some people get medicals services for free. Why? In Pakistan majority get this for free. why?</a:t>
            </a:r>
          </a:p>
          <a:p>
            <a:pPr eaLnBrk="1" hangingPunct="1">
              <a:lnSpc>
                <a:spcPct val="90000"/>
              </a:lnSpc>
              <a:defRPr/>
            </a:pPr>
            <a:r>
              <a:rPr lang="en-US" sz="2800" dirty="0" smtClean="0"/>
              <a:t>Food support </a:t>
            </a:r>
            <a:r>
              <a:rPr lang="en-US" sz="2800" dirty="0" err="1" smtClean="0"/>
              <a:t>programmes</a:t>
            </a:r>
            <a:r>
              <a:rPr lang="en-US" sz="2800" dirty="0" smtClean="0"/>
              <a:t> subsidized the price of groceries. Why? </a:t>
            </a:r>
          </a:p>
          <a:p>
            <a:pPr eaLnBrk="1" hangingPunct="1">
              <a:lnSpc>
                <a:spcPct val="90000"/>
              </a:lnSpc>
              <a:defRPr/>
            </a:pP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57200" y="457200"/>
            <a:ext cx="8229600" cy="5668963"/>
          </a:xfrm>
        </p:spPr>
        <p:txBody>
          <a:bodyPr/>
          <a:lstStyle/>
          <a:p>
            <a:pPr eaLnBrk="1" hangingPunct="1">
              <a:defRPr/>
            </a:pPr>
            <a:r>
              <a:rPr lang="en-US" sz="2800" dirty="0" smtClean="0"/>
              <a:t>Some experts have made this point as a base for their definition and say;-</a:t>
            </a:r>
          </a:p>
          <a:p>
            <a:pPr eaLnBrk="1" hangingPunct="1">
              <a:defRPr/>
            </a:pPr>
            <a:r>
              <a:rPr lang="en-US" sz="2800" dirty="0" smtClean="0"/>
              <a:t>It [Social Welfare] is a </a:t>
            </a:r>
            <a:r>
              <a:rPr lang="en-US" sz="2800" u="sng" dirty="0" smtClean="0"/>
              <a:t>set of organized arrangements</a:t>
            </a:r>
            <a:r>
              <a:rPr lang="en-US" sz="2800" dirty="0" smtClean="0"/>
              <a:t> which results in the </a:t>
            </a:r>
            <a:r>
              <a:rPr lang="en-US" sz="2800" u="sng" dirty="0" smtClean="0"/>
              <a:t>production and distribution</a:t>
            </a:r>
            <a:r>
              <a:rPr lang="en-US" sz="2800" dirty="0" smtClean="0"/>
              <a:t> to </a:t>
            </a:r>
            <a:r>
              <a:rPr lang="en-US" sz="2800" u="sng" dirty="0" smtClean="0"/>
              <a:t>consumers</a:t>
            </a:r>
            <a:r>
              <a:rPr lang="en-US" sz="2800" dirty="0" smtClean="0"/>
              <a:t> of economic out put by </a:t>
            </a:r>
            <a:r>
              <a:rPr lang="en-US" sz="2800" u="sng" dirty="0" smtClean="0"/>
              <a:t>methods</a:t>
            </a:r>
            <a:r>
              <a:rPr lang="en-US" sz="2800" dirty="0" smtClean="0"/>
              <a:t>, or on the basis of principles, which </a:t>
            </a:r>
            <a:r>
              <a:rPr lang="en-US" sz="2800" u="sng" dirty="0" smtClean="0"/>
              <a:t>differ </a:t>
            </a:r>
            <a:r>
              <a:rPr lang="en-US" sz="2800" dirty="0" smtClean="0"/>
              <a:t>from those of the </a:t>
            </a:r>
            <a:r>
              <a:rPr lang="en-US" sz="2800" u="sng" dirty="0" smtClean="0"/>
              <a:t>free economic market </a:t>
            </a:r>
            <a:r>
              <a:rPr lang="en-US" sz="2800" dirty="0" smtClean="0"/>
              <a:t>or prevailing OR </a:t>
            </a:r>
          </a:p>
          <a:p>
            <a:pPr eaLnBrk="1" hangingPunct="1">
              <a:defRPr/>
            </a:pPr>
            <a:r>
              <a:rPr lang="en-US" sz="2800" dirty="0" smtClean="0"/>
              <a:t> a  benefit allocation mechanism functioning outside the economic marketplace</a:t>
            </a:r>
          </a:p>
          <a:p>
            <a:pPr eaLnBrk="1" hangingPunct="1">
              <a:defRPr/>
            </a:pPr>
            <a:r>
              <a:rPr lang="en-US" sz="1600" dirty="0" smtClean="0"/>
              <a:t>(</a:t>
            </a:r>
            <a:r>
              <a:rPr lang="en-US" sz="1600" dirty="0" err="1" smtClean="0"/>
              <a:t>Popple</a:t>
            </a:r>
            <a:r>
              <a:rPr lang="en-US" sz="1600" dirty="0" smtClean="0"/>
              <a:t>, R. Philip &amp; </a:t>
            </a:r>
            <a:r>
              <a:rPr lang="en-US" sz="1600" dirty="0" err="1" smtClean="0"/>
              <a:t>Leighninger</a:t>
            </a:r>
            <a:r>
              <a:rPr lang="en-US" sz="1600" i="1" dirty="0" smtClean="0"/>
              <a:t>. </a:t>
            </a:r>
            <a:r>
              <a:rPr lang="en-US" sz="1600" dirty="0" smtClean="0"/>
              <a:t>Social work, social welfare and American society</a:t>
            </a:r>
            <a:r>
              <a:rPr lang="en-US" sz="1600" i="1" dirty="0" smtClean="0"/>
              <a:t>)</a:t>
            </a:r>
            <a:r>
              <a:rPr lang="en-US" sz="28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3626</TotalTime>
  <Words>2171</Words>
  <Application>Microsoft Office PowerPoint</Application>
  <PresentationFormat>On-screen Show (4:3)</PresentationFormat>
  <Paragraphs>155</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Defining social welfare</vt:lpstr>
      <vt:lpstr>Slide 2</vt:lpstr>
      <vt:lpstr>Slide 3</vt:lpstr>
      <vt:lpstr>Slide 4</vt:lpstr>
      <vt:lpstr>Slide 5</vt:lpstr>
      <vt:lpstr>Slide 6</vt:lpstr>
      <vt:lpstr>The Descriptive Definition</vt:lpstr>
      <vt:lpstr>1. Social welfare  as Non-market economic transfers of Benefits </vt:lpstr>
      <vt:lpstr>Slide 9</vt:lpstr>
      <vt:lpstr>Slide 10</vt:lpstr>
      <vt:lpstr>2. Social welfare as services  to meet basic needs</vt:lpstr>
      <vt:lpstr>Slide 12</vt:lpstr>
      <vt:lpstr>Slide 13</vt:lpstr>
      <vt:lpstr>Slide 14</vt:lpstr>
      <vt:lpstr>FUNCTIONAL DEFINITION</vt:lpstr>
      <vt:lpstr>Slide 16</vt:lpstr>
      <vt:lpstr>Slide 17</vt:lpstr>
      <vt:lpstr>Slide 18</vt:lpstr>
      <vt:lpstr>AN EXAMPLE OF SOCIAL  INSTITITION</vt:lpstr>
      <vt:lpstr>Slide 20</vt:lpstr>
      <vt:lpstr>Slide 21</vt:lpstr>
      <vt:lpstr>Slide 22</vt:lpstr>
      <vt:lpstr>Slide 23</vt:lpstr>
      <vt:lpstr>Slide 24</vt:lpstr>
      <vt:lpstr>Slide 25</vt:lpstr>
      <vt:lpstr>Slide 26</vt:lpstr>
      <vt:lpstr>Slide 27</vt:lpstr>
      <vt:lpstr>Slide 28</vt:lpstr>
      <vt:lpstr>Slide 29</vt:lpstr>
      <vt:lpstr>Social welfare defined</vt:lpstr>
      <vt:lpstr>Slide 31</vt:lpstr>
      <vt:lpstr>Social services &amp; social welfare services</vt:lpstr>
      <vt:lpstr>social welfare services</vt:lpstr>
      <vt:lpstr>SOCAIL POLICY DEFINED</vt:lpstr>
      <vt:lpstr>Slide 35</vt:lpstr>
      <vt:lpstr>Slide 36</vt:lpstr>
      <vt:lpstr>Slide 37</vt:lpstr>
      <vt:lpstr>Welfare State</vt:lpstr>
      <vt:lpstr>Slide 39</vt:lpstr>
      <vt:lpstr>Slide 40</vt:lpstr>
      <vt:lpstr>Slide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Social Work</dc:creator>
  <cp:lastModifiedBy>Imran</cp:lastModifiedBy>
  <cp:revision>117</cp:revision>
  <dcterms:created xsi:type="dcterms:W3CDTF">2008-09-18T05:10:24Z</dcterms:created>
  <dcterms:modified xsi:type="dcterms:W3CDTF">2014-08-27T14:50:44Z</dcterms:modified>
</cp:coreProperties>
</file>